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924" r:id="rId1"/>
  </p:sldMasterIdLst>
  <p:notesMasterIdLst>
    <p:notesMasterId r:id="rId39"/>
  </p:notesMasterIdLst>
  <p:sldIdLst>
    <p:sldId id="263" r:id="rId2"/>
    <p:sldId id="265" r:id="rId3"/>
    <p:sldId id="339" r:id="rId4"/>
    <p:sldId id="340" r:id="rId5"/>
    <p:sldId id="333" r:id="rId6"/>
    <p:sldId id="332" r:id="rId7"/>
    <p:sldId id="331" r:id="rId8"/>
    <p:sldId id="328" r:id="rId9"/>
    <p:sldId id="327" r:id="rId10"/>
    <p:sldId id="329" r:id="rId11"/>
    <p:sldId id="330" r:id="rId12"/>
    <p:sldId id="326"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34" r:id="rId29"/>
    <p:sldId id="335" r:id="rId30"/>
    <p:sldId id="336" r:id="rId31"/>
    <p:sldId id="337" r:id="rId32"/>
    <p:sldId id="341" r:id="rId33"/>
    <p:sldId id="343" r:id="rId34"/>
    <p:sldId id="344" r:id="rId35"/>
    <p:sldId id="342" r:id="rId36"/>
    <p:sldId id="338" r:id="rId37"/>
    <p:sldId id="310"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162" autoAdjust="0"/>
  </p:normalViewPr>
  <p:slideViewPr>
    <p:cSldViewPr>
      <p:cViewPr varScale="1">
        <p:scale>
          <a:sx n="67" d="100"/>
          <a:sy n="67" d="100"/>
        </p:scale>
        <p:origin x="147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4B6983-A498-42FC-BE2D-16E8DD01227B}" type="datetimeFigureOut">
              <a:rPr lang="tr-TR" smtClean="0"/>
              <a:pPr/>
              <a:t>18.12.2015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3F61C-FBC9-4785-8968-84B1B1835B28}" type="slidenum">
              <a:rPr lang="tr-TR" smtClean="0"/>
              <a:pPr/>
              <a:t>‹#›</a:t>
            </a:fld>
            <a:endParaRPr lang="tr-TR"/>
          </a:p>
        </p:txBody>
      </p:sp>
    </p:spTree>
    <p:extLst>
      <p:ext uri="{BB962C8B-B14F-4D97-AF65-F5344CB8AC3E}">
        <p14:creationId xmlns:p14="http://schemas.microsoft.com/office/powerpoint/2010/main" val="297633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C63F61C-FBC9-4785-8968-84B1B1835B28}" type="slidenum">
              <a:rPr lang="tr-TR" smtClean="0"/>
              <a:pPr/>
              <a:t>1</a:t>
            </a:fld>
            <a:endParaRPr lang="tr-TR"/>
          </a:p>
        </p:txBody>
      </p:sp>
    </p:spTree>
    <p:extLst>
      <p:ext uri="{BB962C8B-B14F-4D97-AF65-F5344CB8AC3E}">
        <p14:creationId xmlns:p14="http://schemas.microsoft.com/office/powerpoint/2010/main" val="29781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C210E5E7-38B7-45C2-9BDD-21F2C1FAFD1B}" type="datetime1">
              <a:rPr lang="tr-TR" smtClean="0"/>
              <a:pPr/>
              <a:t>18.12.2015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D6CFADD-681B-4A19-B3EC-65FFE022662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579C956-761E-40D6-BE57-F52069A762F5}" type="datetime1">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6CFADD-681B-4A19-B3EC-65FFE022662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9FF59D-66E7-435C-844C-E258B744CF1C}" type="datetime1">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6CFADD-681B-4A19-B3EC-65FFE022662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6086337-82CD-47C6-9A0C-5E6C78514279}" type="datetime1">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6CFADD-681B-4A19-B3EC-65FFE022662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FD57353-9F8A-4DA1-B4F9-F66493015EB0}" type="datetime1">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6CFADD-681B-4A19-B3EC-65FFE022662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A9223C9-03A9-4823-AD7F-D89D6567C7D9}" type="datetime1">
              <a:rPr lang="tr-TR" smtClean="0"/>
              <a:pPr/>
              <a:t>18.12.2015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6CFADD-681B-4A19-B3EC-65FFE022662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BAA70C2-8067-4FCB-83AB-F075F8CA1F1C}" type="datetime1">
              <a:rPr lang="tr-TR" smtClean="0"/>
              <a:pPr/>
              <a:t>18.12.2015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D6CFADD-681B-4A19-B3EC-65FFE022662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792382C-C139-4A99-AF44-D97E9744098A}" type="datetime1">
              <a:rPr lang="tr-TR" smtClean="0"/>
              <a:pPr/>
              <a:t>18.12.2015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D6CFADD-681B-4A19-B3EC-65FFE022662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E71540A-BC37-47DD-B6C0-F7FC366126CA}" type="datetime1">
              <a:rPr lang="tr-TR" smtClean="0"/>
              <a:pPr/>
              <a:t>18.12.2015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D6CFADD-681B-4A19-B3EC-65FFE022662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AB5706-7B22-4D36-A4DF-2AC262AB9FD5}" type="datetime1">
              <a:rPr lang="tr-TR" smtClean="0"/>
              <a:pPr/>
              <a:t>18.12.2015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6CFADD-681B-4A19-B3EC-65FFE022662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8503899-1FFB-4DF1-A7A4-6A674DB48148}" type="datetime1">
              <a:rPr lang="tr-TR" smtClean="0"/>
              <a:pPr/>
              <a:t>18.12.2015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D6CFADD-681B-4A19-B3EC-65FFE0226627}"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510EED-9127-4015-91B7-E798D6B6C7D3}" type="datetime1">
              <a:rPr lang="tr-TR" smtClean="0"/>
              <a:pPr/>
              <a:t>18.12.2015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6CFADD-681B-4A19-B3EC-65FFE0226627}"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mailto:tasinir@muhasebat.gov.tr"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188" y="2276872"/>
            <a:ext cx="8281987" cy="2520280"/>
          </a:xfrm>
        </p:spPr>
        <p:txBody>
          <a:bodyPr>
            <a:normAutofit/>
          </a:bodyPr>
          <a:lstStyle/>
          <a:p>
            <a:pPr algn="ctr"/>
            <a:r>
              <a:rPr lang="tr-TR" sz="3600" b="1" dirty="0" smtClean="0"/>
              <a:t>TAŞINIR </a:t>
            </a:r>
            <a:r>
              <a:rPr lang="tr-TR" sz="3600" b="1" dirty="0"/>
              <a:t>KAYIT VE YÖNETİM SİSTEMİ </a:t>
            </a:r>
            <a:r>
              <a:rPr lang="tr-TR" sz="3600" b="1" dirty="0" smtClean="0"/>
              <a:t>(TKYS)</a:t>
            </a:r>
            <a:br>
              <a:rPr lang="tr-TR" sz="3600" b="1" dirty="0" smtClean="0"/>
            </a:br>
            <a:r>
              <a:rPr lang="tr-TR" sz="3600" b="1" dirty="0" smtClean="0"/>
              <a:t>YIL SONU İŞ VE İŞLEMLERİ</a:t>
            </a:r>
            <a:endParaRPr lang="tr-TR" sz="5400" dirty="0">
              <a:solidFill>
                <a:schemeClr val="accent6">
                  <a:tint val="1000"/>
                </a:schemeClr>
              </a:solidFill>
            </a:endParaRPr>
          </a:p>
        </p:txBody>
      </p:sp>
      <p:sp>
        <p:nvSpPr>
          <p:cNvPr id="10244" name="4 Slayt Numarası Yer Tutucusu"/>
          <p:cNvSpPr>
            <a:spLocks noGrp="1"/>
          </p:cNvSpPr>
          <p:nvPr>
            <p:ph type="sldNum" sz="quarter" idx="12"/>
          </p:nvPr>
        </p:nvSpPr>
        <p:spPr bwMode="auto">
          <a:extLst/>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0B9CE53A-56A8-45EC-AED6-8D924D7C9C8B}" type="slidenum">
              <a:rPr lang="tr-TR" sz="2000" b="1">
                <a:solidFill>
                  <a:schemeClr val="tx1"/>
                </a:solidFill>
              </a:rPr>
              <a:pPr algn="ctr"/>
              <a:t>1</a:t>
            </a:fld>
            <a:endParaRPr lang="tr-TR" sz="2000" b="1" dirty="0">
              <a:solidFill>
                <a:schemeClr val="tx1"/>
              </a:solidFill>
            </a:endParaRPr>
          </a:p>
        </p:txBody>
      </p:sp>
      <p:sp>
        <p:nvSpPr>
          <p:cNvPr id="10245" name="Text Box 11"/>
          <p:cNvSpPr txBox="1">
            <a:spLocks noChangeArrowheads="1"/>
          </p:cNvSpPr>
          <p:nvPr/>
        </p:nvSpPr>
        <p:spPr bwMode="auto">
          <a:xfrm>
            <a:off x="2411760" y="951627"/>
            <a:ext cx="475252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algn="ctr" eaLnBrk="1" hangingPunct="1"/>
            <a:r>
              <a:rPr lang="tr-TR" sz="2400" b="1" dirty="0" smtClean="0">
                <a:latin typeface="+mn-lt"/>
              </a:rPr>
              <a:t>T.C.</a:t>
            </a:r>
            <a:endParaRPr lang="tr-TR" sz="2400" b="1" dirty="0">
              <a:latin typeface="+mn-lt"/>
            </a:endParaRPr>
          </a:p>
          <a:p>
            <a:pPr algn="ctr" eaLnBrk="1" hangingPunct="1"/>
            <a:r>
              <a:rPr lang="tr-TR" sz="2400" b="1" dirty="0" smtClean="0">
                <a:latin typeface="+mn-lt"/>
              </a:rPr>
              <a:t>İSLAHİYE KAYMAKAMLIĞI</a:t>
            </a:r>
          </a:p>
          <a:p>
            <a:pPr algn="ctr" eaLnBrk="1" hangingPunct="1"/>
            <a:r>
              <a:rPr lang="tr-TR" sz="1800" dirty="0" smtClean="0">
                <a:latin typeface="+mn-lt"/>
              </a:rPr>
              <a:t>İlçe Millî Eğitim Müdürlüğü</a:t>
            </a:r>
            <a:endParaRPr lang="tr-TR" sz="1800" dirty="0">
              <a:latin typeface="+mn-lt"/>
            </a:endParaRPr>
          </a:p>
        </p:txBody>
      </p:sp>
      <p:sp>
        <p:nvSpPr>
          <p:cNvPr id="3" name="Altbilgi Yer Tutucusu 2"/>
          <p:cNvSpPr>
            <a:spLocks noGrp="1"/>
          </p:cNvSpPr>
          <p:nvPr>
            <p:ph type="ftr" sz="quarter" idx="11"/>
          </p:nvPr>
        </p:nvSpPr>
        <p:spPr>
          <a:xfrm>
            <a:off x="1799690" y="6356350"/>
            <a:ext cx="4788534" cy="365125"/>
          </a:xfrm>
        </p:spPr>
        <p:style>
          <a:lnRef idx="0">
            <a:schemeClr val="accent3"/>
          </a:lnRef>
          <a:fillRef idx="3">
            <a:schemeClr val="accent3"/>
          </a:fillRef>
          <a:effectRef idx="3">
            <a:schemeClr val="accent3"/>
          </a:effectRef>
          <a:fontRef idx="minor">
            <a:schemeClr val="lt1"/>
          </a:fontRef>
        </p:style>
        <p:txBody>
          <a:bodyPr/>
          <a:lstStyle/>
          <a:p>
            <a:pPr algn="ctr"/>
            <a:r>
              <a:rPr lang="tr-TR" sz="2000" b="1" dirty="0" smtClean="0"/>
              <a:t>İSLAHİYE, </a:t>
            </a:r>
            <a:r>
              <a:rPr lang="tr-TR" sz="2000" b="1" dirty="0" smtClean="0">
                <a:latin typeface="Times New Roman" panose="02020603050405020304" pitchFamily="18" charset="0"/>
                <a:cs typeface="Times New Roman" panose="02020603050405020304" pitchFamily="18" charset="0"/>
              </a:rPr>
              <a:t>18</a:t>
            </a:r>
            <a:r>
              <a:rPr lang="tr-TR" sz="2000" b="1" dirty="0" smtClean="0"/>
              <a:t> ARALIK </a:t>
            </a:r>
            <a:r>
              <a:rPr lang="tr-TR" sz="2000" b="1" dirty="0" smtClean="0">
                <a:latin typeface="Times New Roman" pitchFamily="18" charset="0"/>
                <a:cs typeface="Times New Roman" pitchFamily="18" charset="0"/>
              </a:rPr>
              <a:t>2015</a:t>
            </a:r>
            <a:endParaRPr lang="tr-TR" sz="2000" b="1" dirty="0">
              <a:latin typeface="Times New Roman" pitchFamily="18" charset="0"/>
              <a:cs typeface="Times New Roman" pitchFamily="18" charset="0"/>
            </a:endParaRPr>
          </a:p>
        </p:txBody>
      </p:sp>
      <p:pic>
        <p:nvPicPr>
          <p:cNvPr id="8" name="Picture 2"/>
          <p:cNvPicPr>
            <a:picLocks noChangeAspect="1" noChangeArrowheads="1"/>
          </p:cNvPicPr>
          <p:nvPr/>
        </p:nvPicPr>
        <p:blipFill>
          <a:blip r:embed="rId3" cstate="print"/>
          <a:srcRect/>
          <a:stretch>
            <a:fillRect/>
          </a:stretch>
        </p:blipFill>
        <p:spPr bwMode="auto">
          <a:xfrm>
            <a:off x="719571" y="836712"/>
            <a:ext cx="1080119" cy="1080119"/>
          </a:xfrm>
          <a:prstGeom prst="rect">
            <a:avLst/>
          </a:prstGeom>
          <a:noFill/>
          <a:ln w="9525">
            <a:noFill/>
            <a:miter lim="800000"/>
            <a:headEnd/>
            <a:tailEnd/>
          </a:ln>
        </p:spPr>
      </p:pic>
      <p:sp>
        <p:nvSpPr>
          <p:cNvPr id="7" name="1 Başlık"/>
          <p:cNvSpPr txBox="1">
            <a:spLocks/>
          </p:cNvSpPr>
          <p:nvPr/>
        </p:nvSpPr>
        <p:spPr>
          <a:xfrm>
            <a:off x="623443" y="4941168"/>
            <a:ext cx="8281987" cy="1080120"/>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tr-TR" sz="2400" b="1" dirty="0" smtClean="0">
                <a:solidFill>
                  <a:srgbClr val="00B0F0"/>
                </a:solidFill>
              </a:rPr>
              <a:t>Hazırlayan </a:t>
            </a:r>
          </a:p>
          <a:p>
            <a:pPr algn="ctr"/>
            <a:r>
              <a:rPr lang="tr-TR" sz="2400" b="1" dirty="0" smtClean="0">
                <a:solidFill>
                  <a:srgbClr val="00B0F0"/>
                </a:solidFill>
              </a:rPr>
              <a:t>Yüksel BEROJE</a:t>
            </a:r>
            <a:br>
              <a:rPr lang="tr-TR" sz="2400" b="1" dirty="0" smtClean="0">
                <a:solidFill>
                  <a:srgbClr val="00B0F0"/>
                </a:solidFill>
              </a:rPr>
            </a:br>
            <a:r>
              <a:rPr lang="tr-TR" sz="2400" b="1" dirty="0" smtClean="0">
                <a:solidFill>
                  <a:srgbClr val="00B0F0"/>
                </a:solidFill>
              </a:rPr>
              <a:t>Şube Müdürü</a:t>
            </a:r>
            <a:endParaRPr lang="tr-TR" sz="2400" dirty="0">
              <a:solidFill>
                <a:srgbClr val="00B0F0"/>
              </a:solidFill>
            </a:endParaRPr>
          </a:p>
        </p:txBody>
      </p:sp>
      <p:pic>
        <p:nvPicPr>
          <p:cNvPr id="9" name="Picture 2"/>
          <p:cNvPicPr>
            <a:picLocks noChangeAspect="1" noChangeArrowheads="1"/>
          </p:cNvPicPr>
          <p:nvPr/>
        </p:nvPicPr>
        <p:blipFill>
          <a:blip r:embed="rId3" cstate="print"/>
          <a:srcRect/>
          <a:stretch>
            <a:fillRect/>
          </a:stretch>
        </p:blipFill>
        <p:spPr bwMode="auto">
          <a:xfrm>
            <a:off x="7825311" y="818456"/>
            <a:ext cx="1080119" cy="1080119"/>
          </a:xfrm>
          <a:prstGeom prst="rect">
            <a:avLst/>
          </a:prstGeom>
          <a:noFill/>
          <a:ln w="9525">
            <a:noFill/>
            <a:miter lim="800000"/>
            <a:headEnd/>
            <a:tailEnd/>
          </a:ln>
        </p:spPr>
      </p:pic>
    </p:spTree>
    <p:extLst>
      <p:ext uri="{BB962C8B-B14F-4D97-AF65-F5344CB8AC3E}">
        <p14:creationId xmlns:p14="http://schemas.microsoft.com/office/powerpoint/2010/main" val="405244139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YIL SONU İŞLEMLERİ</a:t>
            </a:r>
            <a:endParaRPr lang="tr-TR" sz="4000" b="1" dirty="0"/>
          </a:p>
        </p:txBody>
      </p:sp>
      <p:sp>
        <p:nvSpPr>
          <p:cNvPr id="3" name="İçerik Yer Tutucusu 2"/>
          <p:cNvSpPr>
            <a:spLocks noGrp="1"/>
          </p:cNvSpPr>
          <p:nvPr>
            <p:ph sz="half" idx="1"/>
          </p:nvPr>
        </p:nvSpPr>
        <p:spPr>
          <a:xfrm>
            <a:off x="457200" y="1772816"/>
            <a:ext cx="8219256" cy="4536504"/>
          </a:xfrm>
        </p:spPr>
        <p:txBody>
          <a:bodyPr>
            <a:normAutofit fontScale="92500" lnSpcReduction="20000"/>
          </a:bodyPr>
          <a:lstStyle/>
          <a:p>
            <a:pPr marL="0" lvl="0" indent="0">
              <a:buNone/>
            </a:pPr>
            <a:r>
              <a:rPr lang="tr-TR" sz="2400" b="1" u="sng" dirty="0">
                <a:latin typeface="Times New Roman" panose="02020603050405020304" pitchFamily="18" charset="0"/>
                <a:cs typeface="Times New Roman" panose="02020603050405020304" pitchFamily="18" charset="0"/>
              </a:rPr>
              <a:t>Taşınır Mal İşlemleri -</a:t>
            </a:r>
            <a:r>
              <a:rPr lang="tr-TR" sz="2400" dirty="0">
                <a:latin typeface="Times New Roman" panose="02020603050405020304" pitchFamily="18" charset="0"/>
                <a:cs typeface="Times New Roman" panose="02020603050405020304" pitchFamily="18" charset="0"/>
              </a:rPr>
              <a:t>Menüsü-Taşınır Raporlar alt </a:t>
            </a:r>
            <a:r>
              <a:rPr lang="tr-TR" sz="2400" dirty="0" smtClean="0">
                <a:latin typeface="Times New Roman" panose="02020603050405020304" pitchFamily="18" charset="0"/>
                <a:cs typeface="Times New Roman" panose="02020603050405020304" pitchFamily="18" charset="0"/>
              </a:rPr>
              <a:t>Menüsü</a:t>
            </a:r>
          </a:p>
          <a:p>
            <a:pPr marL="0" lvl="0" indent="0">
              <a:buNone/>
            </a:pPr>
            <a:endParaRPr lang="tr-TR" sz="2400" dirty="0">
              <a:latin typeface="Times New Roman" panose="02020603050405020304" pitchFamily="18" charset="0"/>
              <a:cs typeface="Times New Roman" panose="02020603050405020304" pitchFamily="18" charset="0"/>
            </a:endParaRPr>
          </a:p>
          <a:p>
            <a:pPr marL="0" lvl="0" indent="0">
              <a:buNone/>
            </a:pPr>
            <a:r>
              <a:rPr lang="tr-TR" sz="2400" b="1" dirty="0">
                <a:latin typeface="Times New Roman" panose="02020603050405020304" pitchFamily="18" charset="0"/>
                <a:cs typeface="Times New Roman" panose="02020603050405020304" pitchFamily="18" charset="0"/>
              </a:rPr>
              <a:t>3. Harcama Birimi Taşınır Yönetim Hesabı Cetveli-</a:t>
            </a:r>
            <a:r>
              <a:rPr lang="tr-TR" sz="2400" dirty="0">
                <a:latin typeface="Times New Roman" panose="02020603050405020304" pitchFamily="18" charset="0"/>
                <a:cs typeface="Times New Roman" panose="02020603050405020304" pitchFamily="18" charset="0"/>
              </a:rPr>
              <a:t>Örnek 14 Taşınır Yönetim Hesabı </a:t>
            </a:r>
            <a:r>
              <a:rPr lang="tr-TR" sz="2400" dirty="0" smtClean="0">
                <a:latin typeface="Times New Roman" panose="02020603050405020304" pitchFamily="18" charset="0"/>
                <a:cs typeface="Times New Roman" panose="02020603050405020304" pitchFamily="18" charset="0"/>
              </a:rPr>
              <a:t>Cetveli</a:t>
            </a:r>
          </a:p>
          <a:p>
            <a:pPr marL="0" lvl="0" indent="0">
              <a:buNone/>
            </a:pPr>
            <a:endParaRPr lang="tr-TR" sz="2400" dirty="0">
              <a:latin typeface="Times New Roman" panose="02020603050405020304" pitchFamily="18" charset="0"/>
              <a:cs typeface="Times New Roman" panose="02020603050405020304" pitchFamily="18" charset="0"/>
            </a:endParaRPr>
          </a:p>
          <a:p>
            <a:pPr marL="0" indent="0">
              <a:buNone/>
            </a:pPr>
            <a:r>
              <a:rPr lang="tr-TR" sz="2400" dirty="0">
                <a:latin typeface="Times New Roman" panose="02020603050405020304" pitchFamily="18" charset="0"/>
                <a:cs typeface="Times New Roman" panose="02020603050405020304" pitchFamily="18" charset="0"/>
              </a:rPr>
              <a:t>Taşınır Mal İşlemleri Raporlar penceresinde:</a:t>
            </a:r>
          </a:p>
          <a:p>
            <a:pPr marL="457200" indent="-457200">
              <a:buFont typeface="+mj-lt"/>
              <a:buAutoNum type="arabicPeriod"/>
            </a:pPr>
            <a:r>
              <a:rPr lang="tr-TR" sz="2400" dirty="0">
                <a:latin typeface="Times New Roman" panose="02020603050405020304" pitchFamily="18" charset="0"/>
                <a:cs typeface="Times New Roman" panose="02020603050405020304" pitchFamily="18" charset="0"/>
              </a:rPr>
              <a:t>Rapor Seçiniz	: 14 </a:t>
            </a:r>
            <a:r>
              <a:rPr lang="tr-TR" sz="2400" dirty="0" err="1">
                <a:latin typeface="Times New Roman" panose="02020603050405020304" pitchFamily="18" charset="0"/>
                <a:cs typeface="Times New Roman" panose="02020603050405020304" pitchFamily="18" charset="0"/>
              </a:rPr>
              <a:t>Nolu</a:t>
            </a:r>
            <a:r>
              <a:rPr lang="tr-TR" sz="2400" dirty="0">
                <a:latin typeface="Times New Roman" panose="02020603050405020304" pitchFamily="18" charset="0"/>
                <a:cs typeface="Times New Roman" panose="02020603050405020304" pitchFamily="18" charset="0"/>
              </a:rPr>
              <a:t> Örnek-Taşınır Yönetim Hesabı Cetveli</a:t>
            </a:r>
          </a:p>
          <a:p>
            <a:pPr marL="457200" indent="-457200">
              <a:buFont typeface="+mj-lt"/>
              <a:buAutoNum type="arabicPeriod"/>
            </a:pPr>
            <a:r>
              <a:rPr lang="tr-TR" sz="2400" dirty="0">
                <a:latin typeface="Times New Roman" panose="02020603050405020304" pitchFamily="18" charset="0"/>
                <a:cs typeface="Times New Roman" panose="02020603050405020304" pitchFamily="18" charset="0"/>
              </a:rPr>
              <a:t>Ait Olduğu Yıl	: </a:t>
            </a:r>
            <a:r>
              <a:rPr lang="tr-TR" sz="2400" dirty="0" smtClean="0">
                <a:latin typeface="Times New Roman" panose="02020603050405020304" pitchFamily="18" charset="0"/>
                <a:cs typeface="Times New Roman" panose="02020603050405020304" pitchFamily="18" charset="0"/>
              </a:rPr>
              <a:t>2015</a:t>
            </a:r>
          </a:p>
          <a:p>
            <a:pPr marL="457200" indent="-457200">
              <a:buFont typeface="+mj-lt"/>
              <a:buAutoNum type="arabicPeriod"/>
            </a:pPr>
            <a:endParaRPr lang="tr-TR" sz="2400" dirty="0">
              <a:latin typeface="Times New Roman" panose="02020603050405020304" pitchFamily="18" charset="0"/>
              <a:cs typeface="Times New Roman" panose="02020603050405020304" pitchFamily="18" charset="0"/>
            </a:endParaRPr>
          </a:p>
          <a:p>
            <a:pPr marL="0" indent="0">
              <a:buNone/>
            </a:pPr>
            <a:r>
              <a:rPr lang="tr-TR" sz="2400" dirty="0">
                <a:latin typeface="Times New Roman" panose="02020603050405020304" pitchFamily="18" charset="0"/>
                <a:cs typeface="Times New Roman" panose="02020603050405020304" pitchFamily="18" charset="0"/>
              </a:rPr>
              <a:t>Hesap Kodu	: (Tüm hesaplar bazında liste çıkacak. 150-İlk madde ve malzemeler, 253-Tesis, Makine ve Cihazlar, 254-Taşıtlar Grubu, 255-Demirbaşlar)</a:t>
            </a:r>
          </a:p>
          <a:p>
            <a:pPr marL="0" indent="0">
              <a:buNone/>
            </a:pPr>
            <a:r>
              <a:rPr lang="tr-TR" sz="2400" dirty="0">
                <a:latin typeface="Times New Roman" panose="02020603050405020304" pitchFamily="18" charset="0"/>
                <a:cs typeface="Times New Roman" panose="02020603050405020304" pitchFamily="18" charset="0"/>
              </a:rPr>
              <a:t>Rapor		: Butonuna tıklanır ve çıktı alınır hesap bazında</a:t>
            </a:r>
          </a:p>
          <a:p>
            <a:pPr marL="0" indent="0">
              <a:buNone/>
            </a:pPr>
            <a:endParaRPr lang="tr-TR" sz="2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10</a:t>
            </a:fld>
            <a:endParaRPr lang="tr-TR" sz="2000" b="1">
              <a:solidFill>
                <a:schemeClr val="tx1"/>
              </a:solidFill>
            </a:endParaRPr>
          </a:p>
        </p:txBody>
      </p:sp>
    </p:spTree>
    <p:extLst>
      <p:ext uri="{BB962C8B-B14F-4D97-AF65-F5344CB8AC3E}">
        <p14:creationId xmlns:p14="http://schemas.microsoft.com/office/powerpoint/2010/main" val="901789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YIL SONU İŞLEMLERİ</a:t>
            </a:r>
            <a:endParaRPr lang="tr-TR" sz="4000" b="1" dirty="0"/>
          </a:p>
        </p:txBody>
      </p:sp>
      <p:sp>
        <p:nvSpPr>
          <p:cNvPr id="3" name="İçerik Yer Tutucusu 2"/>
          <p:cNvSpPr>
            <a:spLocks noGrp="1"/>
          </p:cNvSpPr>
          <p:nvPr>
            <p:ph sz="half" idx="1"/>
          </p:nvPr>
        </p:nvSpPr>
        <p:spPr>
          <a:xfrm>
            <a:off x="457200" y="1772816"/>
            <a:ext cx="8219256" cy="4536504"/>
          </a:xfrm>
        </p:spPr>
        <p:txBody>
          <a:bodyPr>
            <a:normAutofit fontScale="85000" lnSpcReduction="10000"/>
          </a:bodyPr>
          <a:lstStyle/>
          <a:p>
            <a:pPr marL="0" lvl="0" indent="0">
              <a:buNone/>
            </a:pPr>
            <a:r>
              <a:rPr lang="tr-TR" sz="2000" b="1" u="sng" dirty="0">
                <a:latin typeface="Times New Roman" panose="02020603050405020304" pitchFamily="18" charset="0"/>
                <a:cs typeface="Times New Roman" panose="02020603050405020304" pitchFamily="18" charset="0"/>
              </a:rPr>
              <a:t>Taşınır Mal İşlemleri -</a:t>
            </a:r>
            <a:r>
              <a:rPr lang="tr-TR" sz="2000" dirty="0">
                <a:latin typeface="Times New Roman" panose="02020603050405020304" pitchFamily="18" charset="0"/>
                <a:cs typeface="Times New Roman" panose="02020603050405020304" pitchFamily="18" charset="0"/>
              </a:rPr>
              <a:t>Menüsü-Onaylı Taşınır İşlem </a:t>
            </a:r>
            <a:r>
              <a:rPr lang="tr-TR" sz="2000" dirty="0" smtClean="0">
                <a:latin typeface="Times New Roman" panose="02020603050405020304" pitchFamily="18" charset="0"/>
                <a:cs typeface="Times New Roman" panose="02020603050405020304" pitchFamily="18" charset="0"/>
              </a:rPr>
              <a:t>Fişleri</a:t>
            </a:r>
          </a:p>
          <a:p>
            <a:pPr marL="0" lvl="0" indent="0">
              <a:buNone/>
            </a:pPr>
            <a:endParaRPr lang="tr-TR" sz="2000" dirty="0">
              <a:latin typeface="Times New Roman" panose="02020603050405020304" pitchFamily="18" charset="0"/>
              <a:cs typeface="Times New Roman" panose="02020603050405020304" pitchFamily="18" charset="0"/>
            </a:endParaRPr>
          </a:p>
          <a:p>
            <a:pPr marL="0" lvl="0" indent="0">
              <a:buNone/>
            </a:pPr>
            <a:r>
              <a:rPr lang="tr-TR" sz="2000" b="1" dirty="0">
                <a:latin typeface="Times New Roman" panose="02020603050405020304" pitchFamily="18" charset="0"/>
                <a:cs typeface="Times New Roman" panose="02020603050405020304" pitchFamily="18" charset="0"/>
              </a:rPr>
              <a:t>4. </a:t>
            </a:r>
            <a:r>
              <a:rPr lang="tr-TR" sz="2000" dirty="0">
                <a:latin typeface="Times New Roman" panose="02020603050405020304" pitchFamily="18" charset="0"/>
                <a:cs typeface="Times New Roman" panose="02020603050405020304" pitchFamily="18" charset="0"/>
              </a:rPr>
              <a:t>Yıl sonu itibarıyla en son düzenlenen Taşınır İşlem Fişinin sıra numarasını gösterir tutanak. Onaylı </a:t>
            </a:r>
            <a:r>
              <a:rPr lang="tr-TR" sz="2000" dirty="0" err="1">
                <a:latin typeface="Times New Roman" panose="02020603050405020304" pitchFamily="18" charset="0"/>
                <a:cs typeface="Times New Roman" panose="02020603050405020304" pitchFamily="18" charset="0"/>
              </a:rPr>
              <a:t>Tifler</a:t>
            </a:r>
            <a:r>
              <a:rPr lang="tr-TR" sz="2000" dirty="0">
                <a:latin typeface="Times New Roman" panose="02020603050405020304" pitchFamily="18" charset="0"/>
                <a:cs typeface="Times New Roman" panose="02020603050405020304" pitchFamily="18" charset="0"/>
              </a:rPr>
              <a:t> Listesi </a:t>
            </a:r>
            <a:r>
              <a:rPr lang="tr-TR" sz="2000" dirty="0" smtClean="0">
                <a:latin typeface="Times New Roman" panose="02020603050405020304" pitchFamily="18" charset="0"/>
                <a:cs typeface="Times New Roman" panose="02020603050405020304" pitchFamily="18" charset="0"/>
              </a:rPr>
              <a:t>penceresinde</a:t>
            </a:r>
          </a:p>
          <a:p>
            <a:pPr marL="0" lvl="0" indent="0">
              <a:buNone/>
            </a:pPr>
            <a:endParaRPr lang="tr-TR"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sz="2000" dirty="0">
                <a:latin typeface="Times New Roman" panose="02020603050405020304" pitchFamily="18" charset="0"/>
                <a:cs typeface="Times New Roman" panose="02020603050405020304" pitchFamily="18" charset="0"/>
              </a:rPr>
              <a:t>TİF Çeşidi	: Giriş </a:t>
            </a:r>
            <a:r>
              <a:rPr lang="tr-TR" sz="2000" dirty="0" err="1">
                <a:latin typeface="Times New Roman" panose="02020603050405020304" pitchFamily="18" charset="0"/>
                <a:cs typeface="Times New Roman" panose="02020603050405020304" pitchFamily="18" charset="0"/>
              </a:rPr>
              <a:t>Tifleri</a:t>
            </a:r>
            <a:r>
              <a:rPr lang="tr-TR" sz="2000" dirty="0">
                <a:latin typeface="Times New Roman" panose="02020603050405020304" pitchFamily="18" charset="0"/>
                <a:cs typeface="Times New Roman" panose="02020603050405020304" pitchFamily="18" charset="0"/>
              </a:rPr>
              <a:t> seçilir. Pencere içinde </a:t>
            </a:r>
            <a:r>
              <a:rPr lang="tr-TR" sz="2000" dirty="0" smtClean="0">
                <a:latin typeface="Times New Roman" panose="02020603050405020304" pitchFamily="18" charset="0"/>
                <a:cs typeface="Times New Roman" panose="02020603050405020304" pitchFamily="18" charset="0"/>
              </a:rPr>
              <a:t>2015/05 </a:t>
            </a:r>
            <a:r>
              <a:rPr lang="tr-TR" sz="2000" dirty="0">
                <a:latin typeface="Times New Roman" panose="02020603050405020304" pitchFamily="18" charset="0"/>
                <a:cs typeface="Times New Roman" panose="02020603050405020304" pitchFamily="18" charset="0"/>
              </a:rPr>
              <a:t>gibi görülecektir. </a:t>
            </a:r>
            <a:endParaRPr lang="tr-TR" sz="2000" dirty="0" smtClean="0">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Taşınır Mal Yönetmeliği 34.Madde, (2) fıkrası, (ç) bendi gereği, Yılsonu itibarıyla en son düzenlenen Taşınır İşlem Fişinin sıra numarasını gösterir tutanak</a:t>
            </a:r>
            <a:r>
              <a:rPr lang="tr-TR" sz="2000" dirty="0" smtClean="0">
                <a:latin typeface="Times New Roman" panose="02020603050405020304" pitchFamily="18" charset="0"/>
                <a:cs typeface="Times New Roman" panose="02020603050405020304" pitchFamily="18" charset="0"/>
              </a:rPr>
              <a:t>.</a:t>
            </a:r>
          </a:p>
          <a:p>
            <a:pPr marL="0" indent="0">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b="1" dirty="0">
                <a:latin typeface="Times New Roman" panose="02020603050405020304" pitchFamily="18" charset="0"/>
                <a:cs typeface="Times New Roman" panose="02020603050405020304" pitchFamily="18" charset="0"/>
              </a:rPr>
              <a:t>*** 14 </a:t>
            </a:r>
            <a:r>
              <a:rPr lang="tr-TR" sz="2000" b="1" dirty="0" err="1">
                <a:latin typeface="Times New Roman" panose="02020603050405020304" pitchFamily="18" charset="0"/>
                <a:cs typeface="Times New Roman" panose="02020603050405020304" pitchFamily="18" charset="0"/>
              </a:rPr>
              <a:t>Nolu</a:t>
            </a:r>
            <a:r>
              <a:rPr lang="tr-TR" sz="2000" b="1" dirty="0">
                <a:latin typeface="Times New Roman" panose="02020603050405020304" pitchFamily="18" charset="0"/>
                <a:cs typeface="Times New Roman" panose="02020603050405020304" pitchFamily="18" charset="0"/>
              </a:rPr>
              <a:t> Örnek-Taşınır Yönetim Hesabı Cetveli </a:t>
            </a:r>
            <a:r>
              <a:rPr lang="tr-TR" sz="2000" b="1" dirty="0" err="1">
                <a:latin typeface="Times New Roman" panose="02020603050405020304" pitchFamily="18" charset="0"/>
                <a:cs typeface="Times New Roman" panose="02020603050405020304" pitchFamily="18" charset="0"/>
              </a:rPr>
              <a:t>nin</a:t>
            </a:r>
            <a:r>
              <a:rPr lang="tr-TR" sz="2000" b="1" dirty="0">
                <a:latin typeface="Times New Roman" panose="02020603050405020304" pitchFamily="18" charset="0"/>
                <a:cs typeface="Times New Roman" panose="02020603050405020304" pitchFamily="18" charset="0"/>
              </a:rPr>
              <a:t> Muhasebe kayıtlarıyla uygunluk sağlanmadan kesinlikle yılsonu işlemini bitir butonu kullanılmayacaktır</a:t>
            </a:r>
            <a:r>
              <a:rPr lang="tr-TR" sz="2000" b="1" dirty="0" smtClean="0">
                <a:latin typeface="Times New Roman" panose="02020603050405020304" pitchFamily="18" charset="0"/>
                <a:cs typeface="Times New Roman" panose="02020603050405020304" pitchFamily="18" charset="0"/>
              </a:rPr>
              <a:t>.</a:t>
            </a:r>
          </a:p>
          <a:p>
            <a:pPr marL="0" indent="0" algn="just">
              <a:buNone/>
            </a:pPr>
            <a:endParaRPr lang="tr-TR" sz="2000" b="1" dirty="0" smtClean="0">
              <a:latin typeface="Times New Roman" panose="02020603050405020304" pitchFamily="18" charset="0"/>
              <a:cs typeface="Times New Roman" panose="02020603050405020304" pitchFamily="18" charset="0"/>
            </a:endParaRPr>
          </a:p>
          <a:p>
            <a:pPr marL="0" indent="0" algn="just">
              <a:buNone/>
            </a:pPr>
            <a:r>
              <a:rPr lang="tr-TR" sz="2000" i="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Hatalı </a:t>
            </a:r>
            <a:r>
              <a:rPr lang="tr-TR" sz="2000" dirty="0">
                <a:latin typeface="Times New Roman" panose="02020603050405020304" pitchFamily="18" charset="0"/>
                <a:cs typeface="Times New Roman" panose="02020603050405020304" pitchFamily="18" charset="0"/>
              </a:rPr>
              <a:t>şekilde kapatılan yıl sonu işlemlerinin iptali için </a:t>
            </a:r>
            <a:r>
              <a:rPr lang="tr-TR" sz="2000" dirty="0" smtClean="0">
                <a:latin typeface="Times New Roman" panose="02020603050405020304" pitchFamily="18" charset="0"/>
                <a:cs typeface="Times New Roman" panose="02020603050405020304" pitchFamily="18" charset="0"/>
              </a:rPr>
              <a:t>gerekli olan bilgiler yazıldıktan sonra açıklayıcı bir şekilde (Örnek </a:t>
            </a:r>
            <a:r>
              <a:rPr lang="tr-TR" sz="2000" dirty="0">
                <a:latin typeface="Times New Roman" panose="02020603050405020304" pitchFamily="18" charset="0"/>
                <a:cs typeface="Times New Roman" panose="02020603050405020304" pitchFamily="18" charset="0"/>
              </a:rPr>
              <a:t>olarak İslahiye Anaokulu Saymanlık Kodu: 27105 / Harcama Kodu </a:t>
            </a:r>
            <a:r>
              <a:rPr lang="tr-TR" sz="2000" dirty="0" smtClean="0">
                <a:latin typeface="Times New Roman" panose="02020603050405020304" pitchFamily="18" charset="0"/>
                <a:cs typeface="Times New Roman" panose="02020603050405020304" pitchFamily="18" charset="0"/>
              </a:rPr>
              <a:t>13.1.31.62.451) MALİYE </a:t>
            </a:r>
            <a:r>
              <a:rPr lang="tr-TR" sz="2000" dirty="0">
                <a:latin typeface="Times New Roman" panose="02020603050405020304" pitchFamily="18" charset="0"/>
                <a:cs typeface="Times New Roman" panose="02020603050405020304" pitchFamily="18" charset="0"/>
              </a:rPr>
              <a:t>BAKANLIĞINA bağlı  </a:t>
            </a:r>
            <a:r>
              <a:rPr lang="tr-TR" sz="2000" b="1" dirty="0">
                <a:solidFill>
                  <a:srgbClr val="FF0000"/>
                </a:solidFill>
                <a:latin typeface="Times New Roman" panose="02020603050405020304" pitchFamily="18" charset="0"/>
                <a:cs typeface="Times New Roman" panose="02020603050405020304" pitchFamily="18" charset="0"/>
              </a:rPr>
              <a:t>tasinir@muhasebat.gov.tr</a:t>
            </a:r>
            <a:r>
              <a:rPr lang="tr-TR" sz="2000" dirty="0">
                <a:latin typeface="Times New Roman" panose="02020603050405020304" pitchFamily="18" charset="0"/>
                <a:cs typeface="Times New Roman" panose="02020603050405020304" pitchFamily="18" charset="0"/>
              </a:rPr>
              <a:t> adresine  </a:t>
            </a:r>
          </a:p>
          <a:p>
            <a:pPr marL="0" indent="0">
              <a:buNone/>
            </a:pPr>
            <a:endParaRPr lang="tr-TR" sz="2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11</a:t>
            </a:fld>
            <a:endParaRPr lang="tr-TR" sz="2000" b="1">
              <a:solidFill>
                <a:schemeClr val="tx1"/>
              </a:solidFill>
            </a:endParaRPr>
          </a:p>
        </p:txBody>
      </p:sp>
    </p:spTree>
    <p:extLst>
      <p:ext uri="{BB962C8B-B14F-4D97-AF65-F5344CB8AC3E}">
        <p14:creationId xmlns:p14="http://schemas.microsoft.com/office/powerpoint/2010/main" val="4238385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ŞİFRE İŞLEMLERİ</a:t>
            </a:r>
            <a:endParaRPr lang="tr-TR" sz="4000" b="1" dirty="0"/>
          </a:p>
        </p:txBody>
      </p:sp>
      <p:sp>
        <p:nvSpPr>
          <p:cNvPr id="3" name="İçerik Yer Tutucusu 2"/>
          <p:cNvSpPr>
            <a:spLocks noGrp="1"/>
          </p:cNvSpPr>
          <p:nvPr>
            <p:ph sz="half" idx="1"/>
          </p:nvPr>
        </p:nvSpPr>
        <p:spPr>
          <a:xfrm>
            <a:off x="457200" y="1772816"/>
            <a:ext cx="8219256" cy="4536504"/>
          </a:xfrm>
        </p:spPr>
        <p:txBody>
          <a:bodyPr>
            <a:normAutofit fontScale="92500" lnSpcReduction="20000"/>
          </a:bodyPr>
          <a:lstStyle/>
          <a:p>
            <a:pPr algn="just"/>
            <a:r>
              <a:rPr lang="tr-TR" sz="2800" b="1" dirty="0">
                <a:effectLst>
                  <a:outerShdw blurRad="38100" dist="38100" dir="2700000" algn="tl">
                    <a:srgbClr val="000000">
                      <a:alpha val="43137"/>
                    </a:srgbClr>
                  </a:outerShdw>
                </a:effectLst>
              </a:rPr>
              <a:t>Soru</a:t>
            </a:r>
            <a:r>
              <a:rPr lang="tr-TR" sz="2800" dirty="0"/>
              <a:t>: Daha evvel taşınır kayıt kontrol yetkililerince tanımlaması yapılan kişilerin şifre </a:t>
            </a:r>
            <a:r>
              <a:rPr lang="tr-TR" sz="2800" dirty="0" err="1"/>
              <a:t>leri</a:t>
            </a:r>
            <a:r>
              <a:rPr lang="tr-TR" sz="2800" dirty="0"/>
              <a:t> unutulmuş ise nasıl bir işlem </a:t>
            </a:r>
            <a:r>
              <a:rPr lang="tr-TR" sz="2800" dirty="0" smtClean="0"/>
              <a:t>yapılacağı?</a:t>
            </a:r>
          </a:p>
          <a:p>
            <a:pPr marL="0" indent="0" algn="just">
              <a:buNone/>
            </a:pPr>
            <a:endParaRPr lang="tr-TR" sz="2800" dirty="0"/>
          </a:p>
          <a:p>
            <a:pPr marL="0" indent="0" algn="just">
              <a:buNone/>
            </a:pPr>
            <a:r>
              <a:rPr lang="tr-TR" sz="2400" b="1" dirty="0" smtClean="0">
                <a:effectLst>
                  <a:outerShdw blurRad="38100" dist="38100" dir="2700000" algn="tl">
                    <a:srgbClr val="000000">
                      <a:alpha val="43137"/>
                    </a:srgbClr>
                  </a:outerShdw>
                </a:effectLst>
              </a:rPr>
              <a:t>Cevap</a:t>
            </a:r>
            <a:r>
              <a:rPr lang="tr-TR" sz="2400" dirty="0" smtClean="0"/>
              <a:t>: </a:t>
            </a:r>
            <a:r>
              <a:rPr lang="tr-TR" sz="3200" dirty="0" smtClean="0"/>
              <a:t>TKKY </a:t>
            </a:r>
            <a:r>
              <a:rPr lang="tr-TR" sz="3200" dirty="0" err="1"/>
              <a:t>lerce</a:t>
            </a:r>
            <a:r>
              <a:rPr lang="tr-TR" sz="3200" dirty="0"/>
              <a:t> tanımlaması yapılan istek birim yetkililerinin vermiş oldukları şifrelerin unutulması halinde </a:t>
            </a:r>
            <a:r>
              <a:rPr lang="tr-TR" sz="3200" b="1" dirty="0"/>
              <a:t>KBS giriş ana sayfasında bulunan şifremi unuttum butonuna basılacak ve açılacak ekrana e-posta adresi girilmek kaydıyla ilgili kişinin e-posta adresine gelen şifre ile giriş yapılacaktır</a:t>
            </a:r>
            <a:r>
              <a:rPr lang="tr-TR" sz="3200" dirty="0"/>
              <a:t>.</a:t>
            </a:r>
          </a:p>
          <a:p>
            <a:pPr marL="0" indent="0">
              <a:buNone/>
            </a:pPr>
            <a:endParaRPr lang="tr-TR"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12</a:t>
            </a:fld>
            <a:endParaRPr lang="tr-TR" sz="2000" b="1">
              <a:solidFill>
                <a:schemeClr val="tx1"/>
              </a:solidFill>
            </a:endParaRPr>
          </a:p>
        </p:txBody>
      </p:sp>
    </p:spTree>
    <p:extLst>
      <p:ext uri="{BB962C8B-B14F-4D97-AF65-F5344CB8AC3E}">
        <p14:creationId xmlns:p14="http://schemas.microsoft.com/office/powerpoint/2010/main" val="908753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ŞİFRE İŞLEMLERİ</a:t>
            </a:r>
            <a:endParaRPr lang="tr-TR" sz="4000" b="1" dirty="0"/>
          </a:p>
        </p:txBody>
      </p:sp>
      <p:sp>
        <p:nvSpPr>
          <p:cNvPr id="3" name="İçerik Yer Tutucusu 2"/>
          <p:cNvSpPr>
            <a:spLocks noGrp="1"/>
          </p:cNvSpPr>
          <p:nvPr>
            <p:ph sz="half" idx="1"/>
          </p:nvPr>
        </p:nvSpPr>
        <p:spPr>
          <a:xfrm>
            <a:off x="457200" y="1772816"/>
            <a:ext cx="8219256" cy="4536504"/>
          </a:xfrm>
        </p:spPr>
        <p:txBody>
          <a:bodyPr>
            <a:normAutofit lnSpcReduction="10000"/>
          </a:bodyPr>
          <a:lstStyle/>
          <a:p>
            <a:pPr algn="just"/>
            <a:r>
              <a:rPr lang="tr-TR" sz="2800" b="1" dirty="0">
                <a:effectLst>
                  <a:outerShdw blurRad="38100" dist="38100" dir="2700000" algn="tl">
                    <a:srgbClr val="000000">
                      <a:alpha val="43137"/>
                    </a:srgbClr>
                  </a:outerShdw>
                </a:effectLst>
              </a:rPr>
              <a:t>Soru</a:t>
            </a:r>
            <a:r>
              <a:rPr lang="tr-TR" sz="2800" dirty="0"/>
              <a:t>: Daha evvel taşınır kayıt kontrol yetkililerince tanımlaması yapılan kişilerin şifre ve </a:t>
            </a:r>
            <a:r>
              <a:rPr lang="tr-TR" sz="2800" b="1" i="1" u="sng" dirty="0"/>
              <a:t>e-posta adreslerinin yanlış girildiğinde </a:t>
            </a:r>
            <a:r>
              <a:rPr lang="tr-TR" sz="2800" dirty="0"/>
              <a:t>nasıl bir işlem yapılacağı?</a:t>
            </a:r>
          </a:p>
          <a:p>
            <a:pPr marL="0" indent="0" algn="just">
              <a:buNone/>
            </a:pPr>
            <a:r>
              <a:rPr lang="tr-TR" sz="2400" b="1" dirty="0" smtClean="0">
                <a:effectLst>
                  <a:outerShdw blurRad="38100" dist="38100" dir="2700000" algn="tl">
                    <a:srgbClr val="000000">
                      <a:alpha val="43137"/>
                    </a:srgbClr>
                  </a:outerShdw>
                </a:effectLst>
              </a:rPr>
              <a:t>Cevap</a:t>
            </a:r>
            <a:r>
              <a:rPr lang="tr-TR" sz="2400" dirty="0" smtClean="0"/>
              <a:t>: İllerde </a:t>
            </a:r>
            <a:r>
              <a:rPr lang="tr-TR" sz="3200" dirty="0" smtClean="0"/>
              <a:t>Defterdarlık </a:t>
            </a:r>
            <a:r>
              <a:rPr lang="tr-TR" sz="3200" dirty="0"/>
              <a:t>Bilgi İşlem Bölümünde </a:t>
            </a:r>
            <a:r>
              <a:rPr lang="tr-TR" sz="3200" dirty="0" smtClean="0"/>
              <a:t>–İlçelerde </a:t>
            </a:r>
            <a:r>
              <a:rPr lang="tr-TR" sz="3200" dirty="0" err="1" smtClean="0"/>
              <a:t>Malmüdürlüğü</a:t>
            </a:r>
            <a:r>
              <a:rPr lang="tr-TR" sz="3200" dirty="0" smtClean="0"/>
              <a:t>-KBS (TKYS) de kayıtlı olan hatalı e-posta adresinizi düzelterek, e-posta adresinize gelen geçici şifre ile şifrenizi değiştirebilirsiniz. </a:t>
            </a:r>
            <a:endParaRPr lang="tr-TR"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13</a:t>
            </a:fld>
            <a:endParaRPr lang="tr-TR" sz="2000" b="1">
              <a:solidFill>
                <a:schemeClr val="tx1"/>
              </a:solidFill>
            </a:endParaRPr>
          </a:p>
        </p:txBody>
      </p:sp>
    </p:spTree>
    <p:extLst>
      <p:ext uri="{BB962C8B-B14F-4D97-AF65-F5344CB8AC3E}">
        <p14:creationId xmlns:p14="http://schemas.microsoft.com/office/powerpoint/2010/main" val="682790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HYS YETKİSİ</a:t>
            </a:r>
            <a:endParaRPr lang="tr-TR" sz="4000" b="1" dirty="0"/>
          </a:p>
        </p:txBody>
      </p:sp>
      <p:sp>
        <p:nvSpPr>
          <p:cNvPr id="3" name="İçerik Yer Tutucusu 2"/>
          <p:cNvSpPr>
            <a:spLocks noGrp="1"/>
          </p:cNvSpPr>
          <p:nvPr>
            <p:ph sz="half" idx="1"/>
          </p:nvPr>
        </p:nvSpPr>
        <p:spPr>
          <a:xfrm>
            <a:off x="457200" y="1772816"/>
            <a:ext cx="8219256" cy="1584176"/>
          </a:xfrm>
        </p:spPr>
        <p:txBody>
          <a:bodyPr>
            <a:normAutofit fontScale="92500" lnSpcReduction="10000"/>
          </a:bodyPr>
          <a:lstStyle/>
          <a:p>
            <a:pPr algn="just"/>
            <a:r>
              <a:rPr lang="tr-TR" sz="2800" b="1" dirty="0">
                <a:effectLst>
                  <a:outerShdw blurRad="38100" dist="38100" dir="2700000" algn="tl">
                    <a:srgbClr val="000000">
                      <a:alpha val="43137"/>
                    </a:srgbClr>
                  </a:outerShdw>
                </a:effectLst>
              </a:rPr>
              <a:t>Soru</a:t>
            </a:r>
            <a:r>
              <a:rPr lang="tr-TR" sz="2800" dirty="0"/>
              <a:t>: </a:t>
            </a:r>
            <a:r>
              <a:rPr lang="tr-TR" sz="2800" dirty="0" smtClean="0"/>
              <a:t>Okulumuzun KBS şifresi ile Onaylı TİF i Harcama Yönetim Sistemine Gönderdim. Ancak HYS modülüne girmek istediğim zaman aşağıdaki ekranla karşılaşmaktayım. Ne yapmam gerekiyor?</a:t>
            </a:r>
            <a:endParaRPr lang="tr-TR" sz="2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14</a:t>
            </a:fld>
            <a:endParaRPr lang="tr-TR" sz="2000" b="1">
              <a:solidFill>
                <a:schemeClr val="tx1"/>
              </a:solidFill>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3356993"/>
            <a:ext cx="7992888"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çerik Yer Tutucusu 2"/>
          <p:cNvSpPr>
            <a:spLocks noGrp="1"/>
          </p:cNvSpPr>
          <p:nvPr>
            <p:ph sz="half" idx="1"/>
          </p:nvPr>
        </p:nvSpPr>
        <p:spPr>
          <a:xfrm>
            <a:off x="457200" y="4725144"/>
            <a:ext cx="8219256" cy="1584176"/>
          </a:xfrm>
        </p:spPr>
        <p:txBody>
          <a:bodyPr>
            <a:normAutofit fontScale="92500" lnSpcReduction="20000"/>
          </a:bodyPr>
          <a:lstStyle/>
          <a:p>
            <a:pPr marL="0" indent="0" algn="just">
              <a:buNone/>
            </a:pPr>
            <a:r>
              <a:rPr lang="tr-TR" sz="2400" b="1" dirty="0" smtClean="0">
                <a:effectLst>
                  <a:outerShdw blurRad="38100" dist="38100" dir="2700000" algn="tl">
                    <a:srgbClr val="000000">
                      <a:alpha val="43137"/>
                    </a:srgbClr>
                  </a:outerShdw>
                </a:effectLst>
              </a:rPr>
              <a:t>Cevap</a:t>
            </a:r>
            <a:r>
              <a:rPr lang="tr-TR" sz="2400" dirty="0" smtClean="0"/>
              <a:t>: KBS ile HYS şifresi aynıdır. Sadece resmi yazı ile Defterdarlık Bilgi İşlem Bölümünden veya </a:t>
            </a:r>
            <a:r>
              <a:rPr lang="tr-TR" sz="2400" dirty="0" err="1" smtClean="0"/>
              <a:t>Malmüdürlüğüden</a:t>
            </a:r>
            <a:r>
              <a:rPr lang="tr-TR" sz="2400" dirty="0" smtClean="0"/>
              <a:t> HYS (TKYS) Yetkisini almanız halinde size tanımlanan rol (Harcama Yetkilisi, Gerçekleştirme Görevlisi) ile HYS (TKYS) modülüne giriş yapabilirsiniz</a:t>
            </a:r>
            <a:r>
              <a:rPr lang="tr-TR" sz="3200" dirty="0" smtClean="0"/>
              <a:t>.</a:t>
            </a:r>
            <a:endParaRPr lang="tr-TR" sz="3200" dirty="0"/>
          </a:p>
          <a:p>
            <a:pPr marL="0" indent="0">
              <a:buNone/>
            </a:pPr>
            <a:endParaRPr lang="tr-TR" dirty="0"/>
          </a:p>
        </p:txBody>
      </p:sp>
    </p:spTree>
    <p:extLst>
      <p:ext uri="{BB962C8B-B14F-4D97-AF65-F5344CB8AC3E}">
        <p14:creationId xmlns:p14="http://schemas.microsoft.com/office/powerpoint/2010/main" val="454773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E-POSTA ADRESLERİ</a:t>
            </a:r>
            <a:endParaRPr lang="tr-TR" sz="4000" b="1" dirty="0"/>
          </a:p>
        </p:txBody>
      </p:sp>
      <p:sp>
        <p:nvSpPr>
          <p:cNvPr id="3" name="İçerik Yer Tutucusu 2"/>
          <p:cNvSpPr>
            <a:spLocks noGrp="1"/>
          </p:cNvSpPr>
          <p:nvPr>
            <p:ph sz="half" idx="1"/>
          </p:nvPr>
        </p:nvSpPr>
        <p:spPr>
          <a:xfrm>
            <a:off x="457200" y="1772816"/>
            <a:ext cx="8219256" cy="4536504"/>
          </a:xfrm>
        </p:spPr>
        <p:txBody>
          <a:bodyPr>
            <a:normAutofit fontScale="85000" lnSpcReduction="20000"/>
          </a:bodyPr>
          <a:lstStyle/>
          <a:p>
            <a:pPr algn="just"/>
            <a:r>
              <a:rPr lang="tr-TR" sz="2800" b="1" dirty="0">
                <a:effectLst>
                  <a:outerShdw blurRad="38100" dist="38100" dir="2700000" algn="tl">
                    <a:srgbClr val="000000">
                      <a:alpha val="43137"/>
                    </a:srgbClr>
                  </a:outerShdw>
                </a:effectLst>
              </a:rPr>
              <a:t>Soru</a:t>
            </a:r>
            <a:r>
              <a:rPr lang="tr-TR" sz="2800" dirty="0"/>
              <a:t>: </a:t>
            </a:r>
            <a:r>
              <a:rPr lang="tr-TR" sz="2800" dirty="0" smtClean="0"/>
              <a:t>KBS (TKYS) ile ilgili sorunu hangi e-posta adresine yapmalıyım?</a:t>
            </a:r>
          </a:p>
          <a:p>
            <a:pPr marL="0" indent="0" algn="just">
              <a:buNone/>
            </a:pPr>
            <a:endParaRPr lang="tr-TR" sz="2800" dirty="0"/>
          </a:p>
          <a:p>
            <a:pPr algn="just"/>
            <a:r>
              <a:rPr lang="tr-TR" sz="2400" b="1" dirty="0" smtClean="0">
                <a:effectLst>
                  <a:outerShdw blurRad="38100" dist="38100" dir="2700000" algn="tl">
                    <a:srgbClr val="000000">
                      <a:alpha val="43137"/>
                    </a:srgbClr>
                  </a:outerShdw>
                </a:effectLst>
              </a:rPr>
              <a:t>Cevap</a:t>
            </a:r>
            <a:r>
              <a:rPr lang="tr-TR" sz="2400" dirty="0" smtClean="0"/>
              <a:t>: </a:t>
            </a:r>
            <a:r>
              <a:rPr lang="tr-TR" sz="3200" dirty="0" smtClean="0"/>
              <a:t>KBS Taşınır Kayıt Yönetim Sistemi Modülü Maliye Bakanlığınca yürütüldüğünden </a:t>
            </a:r>
            <a:r>
              <a:rPr lang="tr-TR" sz="3200" b="1" i="1" dirty="0" smtClean="0"/>
              <a:t>sorunlarınızı açıklayıcı bir şekilde okulun</a:t>
            </a:r>
            <a:r>
              <a:rPr lang="tr-TR" sz="3200" dirty="0" smtClean="0"/>
              <a:t> (Örnek  </a:t>
            </a:r>
            <a:r>
              <a:rPr lang="tr-TR" sz="3200" b="1" dirty="0" smtClean="0">
                <a:solidFill>
                  <a:srgbClr val="FF0000"/>
                </a:solidFill>
              </a:rPr>
              <a:t>Tandır İlkokulu</a:t>
            </a:r>
            <a:r>
              <a:rPr lang="tr-TR" sz="2800" b="1" dirty="0" smtClean="0">
                <a:solidFill>
                  <a:srgbClr val="FF0000"/>
                </a:solidFill>
              </a:rPr>
              <a:t> </a:t>
            </a:r>
            <a:r>
              <a:rPr lang="tr-TR" sz="2800" dirty="0" smtClean="0"/>
              <a:t>(</a:t>
            </a:r>
            <a:r>
              <a:rPr lang="tr-TR" sz="2800" b="1" dirty="0" smtClean="0">
                <a:solidFill>
                  <a:srgbClr val="FF0000"/>
                </a:solidFill>
                <a:latin typeface="Times New Roman" pitchFamily="18" charset="0"/>
                <a:cs typeface="Times New Roman" pitchFamily="18" charset="0"/>
              </a:rPr>
              <a:t>27102/13.1.32.62.326</a:t>
            </a:r>
            <a:r>
              <a:rPr lang="tr-TR" sz="2800" b="1" i="1" dirty="0" smtClean="0"/>
              <a:t>) </a:t>
            </a:r>
            <a:r>
              <a:rPr lang="tr-TR" sz="3200" b="1" i="1" dirty="0" smtClean="0"/>
              <a:t>harcama birimi kodunu belirtmek suretiyle </a:t>
            </a:r>
            <a:r>
              <a:rPr lang="tr-TR" sz="3200" b="1" dirty="0" smtClean="0">
                <a:solidFill>
                  <a:srgbClr val="FF0000"/>
                </a:solidFill>
              </a:rPr>
              <a:t>tasinir@muhasebat.gov.tr</a:t>
            </a:r>
            <a:r>
              <a:rPr lang="tr-TR" sz="3200" dirty="0" smtClean="0"/>
              <a:t> e-posta adresine gönderebilirsiniz. </a:t>
            </a:r>
          </a:p>
          <a:p>
            <a:pPr algn="just"/>
            <a:r>
              <a:rPr lang="tr-TR" sz="3200" dirty="0" smtClean="0"/>
              <a:t>Bakanlığımız Strateji Geliştirme Başkanlığı Taşınır İş ve İşlemleri yürüttüğünden e-posta adresi tasinir@meb.gov.tr olarak kullanılır.</a:t>
            </a:r>
            <a:endParaRPr lang="tr-TR" sz="32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15</a:t>
            </a:fld>
            <a:endParaRPr lang="tr-TR" sz="2000" b="1">
              <a:solidFill>
                <a:schemeClr val="tx1"/>
              </a:solidFill>
            </a:endParaRPr>
          </a:p>
        </p:txBody>
      </p:sp>
    </p:spTree>
    <p:extLst>
      <p:ext uri="{BB962C8B-B14F-4D97-AF65-F5344CB8AC3E}">
        <p14:creationId xmlns:p14="http://schemas.microsoft.com/office/powerpoint/2010/main" val="547974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SATIN ALMA MI BAĞIŞ VE YARDIM MI</a:t>
            </a:r>
            <a:endParaRPr lang="tr-TR" sz="4000" b="1" dirty="0"/>
          </a:p>
        </p:txBody>
      </p:sp>
      <p:sp>
        <p:nvSpPr>
          <p:cNvPr id="3" name="İçerik Yer Tutucusu 2"/>
          <p:cNvSpPr>
            <a:spLocks noGrp="1"/>
          </p:cNvSpPr>
          <p:nvPr>
            <p:ph sz="half" idx="1"/>
          </p:nvPr>
        </p:nvSpPr>
        <p:spPr>
          <a:xfrm>
            <a:off x="457200" y="1772816"/>
            <a:ext cx="8219256" cy="4536504"/>
          </a:xfrm>
        </p:spPr>
        <p:txBody>
          <a:bodyPr>
            <a:normAutofit/>
          </a:bodyPr>
          <a:lstStyle/>
          <a:p>
            <a:pPr algn="just"/>
            <a:r>
              <a:rPr lang="tr-TR" sz="2800" b="1" dirty="0">
                <a:effectLst>
                  <a:outerShdw blurRad="38100" dist="38100" dir="2700000" algn="tl">
                    <a:srgbClr val="000000">
                      <a:alpha val="43137"/>
                    </a:srgbClr>
                  </a:outerShdw>
                </a:effectLst>
              </a:rPr>
              <a:t>Soru</a:t>
            </a:r>
            <a:r>
              <a:rPr lang="tr-TR" sz="2800" dirty="0"/>
              <a:t>: Bağımsız anaokulları, ilkokul, ortaokul, lise ve Halk eğitim merkezlerinin okul aile birliğinden alınarak okulun demirbaşına veya tüketimine verilen her türlü </a:t>
            </a:r>
            <a:r>
              <a:rPr lang="tr-TR" sz="2800" dirty="0" smtClean="0"/>
              <a:t>taşınırların girişi</a:t>
            </a:r>
            <a:r>
              <a:rPr lang="tr-TR" sz="3200" dirty="0" smtClean="0"/>
              <a:t>?</a:t>
            </a:r>
            <a:endParaRPr lang="tr-TR" sz="3200" dirty="0"/>
          </a:p>
          <a:p>
            <a:r>
              <a:rPr lang="tr-TR" sz="2400" b="1" dirty="0" smtClean="0">
                <a:effectLst>
                  <a:outerShdw blurRad="38100" dist="38100" dir="2700000" algn="tl">
                    <a:srgbClr val="000000">
                      <a:alpha val="43137"/>
                    </a:srgbClr>
                  </a:outerShdw>
                </a:effectLst>
              </a:rPr>
              <a:t>Cevap</a:t>
            </a:r>
            <a:r>
              <a:rPr lang="tr-TR" sz="2400" dirty="0" smtClean="0"/>
              <a:t>: </a:t>
            </a:r>
            <a:r>
              <a:rPr lang="tr-TR" sz="2800" dirty="0"/>
              <a:t>Bağımsız anaokulları, ilkokul, ortaokul, lise ve Halk eğitim merkezlerinin okul aile birliğinden alınarak okulun demirbaşına veya tüketimine verilen her türlü taşınırlar </a:t>
            </a:r>
            <a:r>
              <a:rPr lang="tr-TR" sz="2800" dirty="0" smtClean="0"/>
              <a:t>bağış </a:t>
            </a:r>
            <a:r>
              <a:rPr lang="tr-TR" sz="2800" dirty="0"/>
              <a:t>ve yardım alma da girişi yapılmalıdır.</a:t>
            </a:r>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16</a:t>
            </a:fld>
            <a:endParaRPr lang="tr-TR" sz="2000" b="1">
              <a:solidFill>
                <a:schemeClr val="tx1"/>
              </a:solidFill>
            </a:endParaRPr>
          </a:p>
        </p:txBody>
      </p:sp>
    </p:spTree>
    <p:extLst>
      <p:ext uri="{BB962C8B-B14F-4D97-AF65-F5344CB8AC3E}">
        <p14:creationId xmlns:p14="http://schemas.microsoft.com/office/powerpoint/2010/main" val="1371264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SATIN ALMA MI BAĞIŞ VE YARDIM MI</a:t>
            </a:r>
            <a:endParaRPr lang="tr-TR" sz="4000" b="1" dirty="0"/>
          </a:p>
        </p:txBody>
      </p:sp>
      <p:sp>
        <p:nvSpPr>
          <p:cNvPr id="3" name="İçerik Yer Tutucusu 2"/>
          <p:cNvSpPr>
            <a:spLocks noGrp="1"/>
          </p:cNvSpPr>
          <p:nvPr>
            <p:ph sz="half" idx="1"/>
          </p:nvPr>
        </p:nvSpPr>
        <p:spPr>
          <a:xfrm>
            <a:off x="457200" y="1772816"/>
            <a:ext cx="8219256" cy="4536504"/>
          </a:xfrm>
        </p:spPr>
        <p:txBody>
          <a:bodyPr>
            <a:normAutofit fontScale="85000" lnSpcReduction="20000"/>
          </a:bodyPr>
          <a:lstStyle/>
          <a:p>
            <a:pPr algn="just"/>
            <a:r>
              <a:rPr lang="tr-TR" sz="2800" b="1" dirty="0">
                <a:effectLst>
                  <a:outerShdw blurRad="38100" dist="38100" dir="2700000" algn="tl">
                    <a:srgbClr val="000000">
                      <a:alpha val="43137"/>
                    </a:srgbClr>
                  </a:outerShdw>
                </a:effectLst>
              </a:rPr>
              <a:t>Soru</a:t>
            </a:r>
            <a:r>
              <a:rPr lang="tr-TR" sz="2800" dirty="0"/>
              <a:t>: </a:t>
            </a:r>
            <a:r>
              <a:rPr lang="tr-TR" sz="2800" b="1" dirty="0"/>
              <a:t>İ</a:t>
            </a:r>
            <a:r>
              <a:rPr lang="tr-TR" sz="2800" dirty="0"/>
              <a:t>l ve İlçe özel idarelerden gelen mallar satın alma mı yoksa devir alma mı</a:t>
            </a:r>
            <a:r>
              <a:rPr lang="tr-TR" sz="2800" dirty="0" smtClean="0"/>
              <a:t>?</a:t>
            </a:r>
          </a:p>
          <a:p>
            <a:pPr marL="0" indent="0" algn="just">
              <a:buNone/>
            </a:pPr>
            <a:endParaRPr lang="tr-TR" sz="3200" dirty="0"/>
          </a:p>
          <a:p>
            <a:r>
              <a:rPr lang="tr-TR" sz="2400" b="1" dirty="0" smtClean="0">
                <a:effectLst>
                  <a:outerShdw blurRad="38100" dist="38100" dir="2700000" algn="tl">
                    <a:srgbClr val="000000">
                      <a:alpha val="43137"/>
                    </a:srgbClr>
                  </a:outerShdw>
                </a:effectLst>
              </a:rPr>
              <a:t>Cevap</a:t>
            </a:r>
            <a:r>
              <a:rPr lang="tr-TR" sz="2400" dirty="0" smtClean="0"/>
              <a:t>: </a:t>
            </a:r>
          </a:p>
          <a:p>
            <a:pPr lvl="1" algn="just"/>
            <a:r>
              <a:rPr lang="tr-TR" dirty="0" smtClean="0">
                <a:latin typeface="Times New Roman" pitchFamily="18" charset="0"/>
                <a:cs typeface="Times New Roman" pitchFamily="18" charset="0"/>
              </a:rPr>
              <a:t>İl </a:t>
            </a:r>
            <a:r>
              <a:rPr lang="tr-TR" dirty="0">
                <a:latin typeface="Times New Roman" pitchFamily="18" charset="0"/>
                <a:cs typeface="Times New Roman" pitchFamily="18" charset="0"/>
              </a:rPr>
              <a:t>ve ilçe özel idarelerden gelen mallar </a:t>
            </a:r>
            <a:r>
              <a:rPr lang="tr-TR" b="1" dirty="0">
                <a:solidFill>
                  <a:srgbClr val="FF0000"/>
                </a:solidFill>
                <a:latin typeface="Times New Roman" pitchFamily="18" charset="0"/>
                <a:cs typeface="Times New Roman" pitchFamily="18" charset="0"/>
              </a:rPr>
              <a:t>devir alma seçeneğiyle girişi yapılacaktır.</a:t>
            </a:r>
            <a:r>
              <a:rPr lang="tr-TR" dirty="0">
                <a:latin typeface="Times New Roman" pitchFamily="18" charset="0"/>
                <a:cs typeface="Times New Roman" pitchFamily="18" charset="0"/>
              </a:rPr>
              <a:t> Devir alma seçildiğinde açılan </a:t>
            </a:r>
            <a:r>
              <a:rPr lang="tr-TR" dirty="0" err="1">
                <a:latin typeface="Times New Roman" pitchFamily="18" charset="0"/>
                <a:cs typeface="Times New Roman" pitchFamily="18" charset="0"/>
              </a:rPr>
              <a:t>kombodan</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mahalli idareler seçilecek </a:t>
            </a:r>
            <a:r>
              <a:rPr lang="tr-TR" dirty="0">
                <a:latin typeface="Times New Roman" pitchFamily="18" charset="0"/>
                <a:cs typeface="Times New Roman" pitchFamily="18" charset="0"/>
              </a:rPr>
              <a:t>ve defterdarlığa bağlı gözüken il özel idaresi </a:t>
            </a:r>
            <a:r>
              <a:rPr lang="tr-TR" dirty="0" smtClean="0">
                <a:latin typeface="Times New Roman" pitchFamily="18" charset="0"/>
                <a:cs typeface="Times New Roman" pitchFamily="18" charset="0"/>
              </a:rPr>
              <a:t>seçilecektir.</a:t>
            </a:r>
          </a:p>
          <a:p>
            <a:pPr lvl="1" algn="just"/>
            <a:r>
              <a:rPr lang="tr-TR" i="1" u="sng" dirty="0" smtClean="0">
                <a:latin typeface="Times New Roman" pitchFamily="18" charset="0"/>
                <a:cs typeface="Times New Roman" pitchFamily="18" charset="0"/>
              </a:rPr>
              <a:t>İl/ilçe </a:t>
            </a:r>
            <a:r>
              <a:rPr lang="tr-TR" i="1" u="sng" dirty="0">
                <a:latin typeface="Times New Roman" pitchFamily="18" charset="0"/>
                <a:cs typeface="Times New Roman" pitchFamily="18" charset="0"/>
              </a:rPr>
              <a:t>özel idarelerden alınan mallar asla satın alma değildir</a:t>
            </a:r>
            <a:r>
              <a:rPr lang="tr-TR" dirty="0">
                <a:latin typeface="Times New Roman" pitchFamily="18" charset="0"/>
                <a:cs typeface="Times New Roman" pitchFamily="18" charset="0"/>
              </a:rPr>
              <a:t>. Çünkü bütçe kaynağı özel idareler olduğu için. Özel idarelerin bu talepleri asla yapılmayacaktır. Onların isteği üzerine satın alma </a:t>
            </a:r>
            <a:r>
              <a:rPr lang="tr-TR" dirty="0" err="1">
                <a:latin typeface="Times New Roman" pitchFamily="18" charset="0"/>
                <a:cs typeface="Times New Roman" pitchFamily="18" charset="0"/>
              </a:rPr>
              <a:t>TİFi</a:t>
            </a:r>
            <a:r>
              <a:rPr lang="tr-TR" dirty="0">
                <a:latin typeface="Times New Roman" pitchFamily="18" charset="0"/>
                <a:cs typeface="Times New Roman" pitchFamily="18" charset="0"/>
              </a:rPr>
              <a:t> asla düzenlenmeyecektir</a:t>
            </a:r>
            <a:r>
              <a:rPr lang="tr-TR" dirty="0" smtClean="0">
                <a:latin typeface="Times New Roman" pitchFamily="18" charset="0"/>
                <a:cs typeface="Times New Roman" pitchFamily="18" charset="0"/>
              </a:rPr>
              <a:t>. </a:t>
            </a:r>
          </a:p>
          <a:p>
            <a:pPr lvl="1" algn="just"/>
            <a:r>
              <a:rPr lang="tr-TR" sz="2600" b="1" dirty="0" smtClean="0">
                <a:effectLst>
                  <a:outerShdw blurRad="38100" dist="38100" dir="2700000" algn="tl">
                    <a:srgbClr val="000000">
                      <a:alpha val="43137"/>
                    </a:srgbClr>
                  </a:outerShdw>
                </a:effectLst>
                <a:latin typeface="Times New Roman" pitchFamily="18" charset="0"/>
                <a:cs typeface="Times New Roman" pitchFamily="18" charset="0"/>
              </a:rPr>
              <a:t>SODES </a:t>
            </a:r>
            <a:r>
              <a:rPr lang="tr-TR" sz="2600" b="1" dirty="0">
                <a:effectLst>
                  <a:outerShdw blurRad="38100" dist="38100" dir="2700000" algn="tl">
                    <a:srgbClr val="000000">
                      <a:alpha val="43137"/>
                    </a:srgbClr>
                  </a:outerShdw>
                </a:effectLst>
                <a:latin typeface="Times New Roman" pitchFamily="18" charset="0"/>
                <a:cs typeface="Times New Roman" pitchFamily="18" charset="0"/>
              </a:rPr>
              <a:t>projesi kapsamında alınan her türlü taşınır bağış ve yardım alma seçeneğiyle girişi yapılacaktır. </a:t>
            </a:r>
            <a:endParaRPr lang="tr-TR" sz="2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lgn="just"/>
            <a:r>
              <a:rPr lang="tr-TR" dirty="0" smtClean="0">
                <a:latin typeface="Times New Roman" pitchFamily="18" charset="0"/>
                <a:cs typeface="Times New Roman" pitchFamily="18" charset="0"/>
              </a:rPr>
              <a:t>Her </a:t>
            </a:r>
            <a:r>
              <a:rPr lang="tr-TR" dirty="0">
                <a:latin typeface="Times New Roman" pitchFamily="18" charset="0"/>
                <a:cs typeface="Times New Roman" pitchFamily="18" charset="0"/>
              </a:rPr>
              <a:t>türlü işleme ait TİF </a:t>
            </a:r>
            <a:r>
              <a:rPr lang="tr-TR" dirty="0" err="1">
                <a:latin typeface="Times New Roman" pitchFamily="18" charset="0"/>
                <a:cs typeface="Times New Roman" pitchFamily="18" charset="0"/>
              </a:rPr>
              <a:t>ler</a:t>
            </a:r>
            <a:r>
              <a:rPr lang="tr-TR" dirty="0">
                <a:latin typeface="Times New Roman" pitchFamily="18" charset="0"/>
                <a:cs typeface="Times New Roman" pitchFamily="18" charset="0"/>
              </a:rPr>
              <a:t> HYS ye gönderilecektir</a:t>
            </a:r>
            <a:r>
              <a:rPr lang="tr-TR" dirty="0"/>
              <a:t>.</a:t>
            </a:r>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17</a:t>
            </a:fld>
            <a:endParaRPr lang="tr-TR" sz="2000" b="1">
              <a:solidFill>
                <a:schemeClr val="tx1"/>
              </a:solidFill>
            </a:endParaRPr>
          </a:p>
        </p:txBody>
      </p:sp>
    </p:spTree>
    <p:extLst>
      <p:ext uri="{BB962C8B-B14F-4D97-AF65-F5344CB8AC3E}">
        <p14:creationId xmlns:p14="http://schemas.microsoft.com/office/powerpoint/2010/main" val="10041520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08720"/>
            <a:ext cx="8229600" cy="792088"/>
          </a:xfrm>
        </p:spPr>
        <p:txBody>
          <a:bodyPr>
            <a:noAutofit/>
          </a:bodyPr>
          <a:lstStyle/>
          <a:p>
            <a:pPr algn="ctr"/>
            <a:r>
              <a:rPr lang="tr-TR" sz="2800" b="1" dirty="0" smtClean="0"/>
              <a:t>İL MEM veya ilçe </a:t>
            </a:r>
            <a:r>
              <a:rPr lang="tr-TR" sz="2800" b="1" dirty="0" err="1" smtClean="0"/>
              <a:t>mem</a:t>
            </a:r>
            <a:r>
              <a:rPr lang="tr-TR" sz="2800" b="1" dirty="0" smtClean="0"/>
              <a:t> DEN OKULUMUZA MALZEME VERİLDİ NE YAPMAMIZ GEREKİYOR</a:t>
            </a:r>
            <a:endParaRPr lang="tr-TR" sz="2800" b="1" dirty="0"/>
          </a:p>
        </p:txBody>
      </p:sp>
      <p:sp>
        <p:nvSpPr>
          <p:cNvPr id="3" name="İçerik Yer Tutucusu 2"/>
          <p:cNvSpPr>
            <a:spLocks noGrp="1"/>
          </p:cNvSpPr>
          <p:nvPr>
            <p:ph sz="half" idx="1"/>
          </p:nvPr>
        </p:nvSpPr>
        <p:spPr>
          <a:xfrm>
            <a:off x="457200" y="1772816"/>
            <a:ext cx="8219256" cy="4536504"/>
          </a:xfrm>
        </p:spPr>
        <p:txBody>
          <a:bodyPr>
            <a:normAutofit fontScale="85000" lnSpcReduction="20000"/>
          </a:bodyPr>
          <a:lstStyle/>
          <a:p>
            <a:pPr algn="just"/>
            <a:r>
              <a:rPr lang="tr-TR" sz="2800" b="1" dirty="0">
                <a:effectLst>
                  <a:outerShdw blurRad="38100" dist="38100" dir="2700000" algn="tl">
                    <a:srgbClr val="000000">
                      <a:alpha val="43137"/>
                    </a:srgbClr>
                  </a:outerShdw>
                </a:effectLst>
              </a:rPr>
              <a:t>Soru</a:t>
            </a:r>
            <a:r>
              <a:rPr lang="tr-TR" sz="2800" dirty="0"/>
              <a:t>: </a:t>
            </a:r>
            <a:r>
              <a:rPr lang="tr-TR" sz="2200" dirty="0" smtClean="0"/>
              <a:t>İl/ilçe Milli Eğitim Müdürlüğünden okulumuza verilen taşınırlar için hangi iş ve işlemlerin yapılacağı?</a:t>
            </a:r>
          </a:p>
          <a:p>
            <a:pPr marL="0" indent="0" algn="just">
              <a:buNone/>
            </a:pPr>
            <a:endParaRPr lang="tr-TR" dirty="0"/>
          </a:p>
          <a:p>
            <a:r>
              <a:rPr lang="tr-TR" sz="2400" b="1" dirty="0" smtClean="0">
                <a:effectLst>
                  <a:outerShdw blurRad="38100" dist="38100" dir="2700000" algn="tl">
                    <a:srgbClr val="000000">
                      <a:alpha val="43137"/>
                    </a:srgbClr>
                  </a:outerShdw>
                </a:effectLst>
              </a:rPr>
              <a:t>Cevap</a:t>
            </a:r>
            <a:r>
              <a:rPr lang="tr-TR" sz="2400" dirty="0" smtClean="0"/>
              <a:t>: </a:t>
            </a:r>
          </a:p>
          <a:p>
            <a:pPr algn="just"/>
            <a:r>
              <a:rPr lang="tr-TR" sz="1900" b="1" i="1" dirty="0"/>
              <a:t>Onaysız giriş TİF </a:t>
            </a:r>
            <a:r>
              <a:rPr lang="tr-TR" sz="1900" b="1" i="1" dirty="0" err="1"/>
              <a:t>leri</a:t>
            </a:r>
            <a:r>
              <a:rPr lang="tr-TR" sz="1900" b="1" i="1" dirty="0"/>
              <a:t> arasında bulunan Devir Alma TİF i </a:t>
            </a:r>
            <a:r>
              <a:rPr lang="tr-TR" sz="1900" b="1" i="1" u="sng" dirty="0"/>
              <a:t>Düzenle &amp;Detay Göster b</a:t>
            </a:r>
            <a:r>
              <a:rPr lang="tr-TR" sz="1900" b="1" i="1" dirty="0"/>
              <a:t>utonu ile düzeltmeye açılır</a:t>
            </a:r>
            <a:r>
              <a:rPr lang="tr-TR" sz="1900" dirty="0"/>
              <a:t>. </a:t>
            </a:r>
          </a:p>
          <a:p>
            <a:pPr algn="just"/>
            <a:r>
              <a:rPr lang="tr-TR" sz="2200" dirty="0"/>
              <a:t>Düzeltmeye açılan TİF </a:t>
            </a:r>
            <a:r>
              <a:rPr lang="tr-TR" sz="2200" dirty="0" smtClean="0"/>
              <a:t>teki malzemelerin </a:t>
            </a:r>
            <a:r>
              <a:rPr lang="tr-TR" sz="2200" dirty="0"/>
              <a:t>önündeki kutucuk seçilir, </a:t>
            </a:r>
          </a:p>
          <a:p>
            <a:pPr algn="just"/>
            <a:r>
              <a:rPr lang="tr-TR" sz="2200" dirty="0" smtClean="0"/>
              <a:t>“</a:t>
            </a:r>
            <a:r>
              <a:rPr lang="tr-TR" sz="2200" dirty="0"/>
              <a:t>Ambar Güncelle” </a:t>
            </a:r>
            <a:r>
              <a:rPr lang="tr-TR" sz="2200" dirty="0" smtClean="0"/>
              <a:t> </a:t>
            </a:r>
            <a:r>
              <a:rPr lang="tr-TR" sz="2200" dirty="0"/>
              <a:t>tıklanır, </a:t>
            </a:r>
          </a:p>
          <a:p>
            <a:pPr algn="just"/>
            <a:r>
              <a:rPr lang="tr-TR" sz="2200" dirty="0" smtClean="0"/>
              <a:t>Malzemenin </a:t>
            </a:r>
            <a:r>
              <a:rPr lang="tr-TR" sz="2200" dirty="0"/>
              <a:t>atılmak istendiği ambar seçilir, </a:t>
            </a:r>
          </a:p>
          <a:p>
            <a:pPr algn="just"/>
            <a:r>
              <a:rPr lang="tr-TR" sz="2200" dirty="0"/>
              <a:t>Seçim işlemi yapıldıktan sonra Kaydet butonu ile yapılan güncelleme kaydedilir,</a:t>
            </a:r>
          </a:p>
          <a:p>
            <a:r>
              <a:rPr lang="tr-TR" sz="2200" dirty="0"/>
              <a:t>Tüm bu güncelleme işlemlerinden sonra onaysız TİF onaylanarak ambarlara girişi </a:t>
            </a:r>
            <a:r>
              <a:rPr lang="tr-TR" sz="2200" dirty="0" smtClean="0"/>
              <a:t>sağlanır</a:t>
            </a:r>
            <a:r>
              <a:rPr lang="tr-TR" sz="2200" dirty="0"/>
              <a:t>. </a:t>
            </a:r>
          </a:p>
          <a:p>
            <a:r>
              <a:rPr lang="tr-TR" sz="2200" dirty="0" smtClean="0"/>
              <a:t>Onaylanan </a:t>
            </a:r>
            <a:r>
              <a:rPr lang="tr-TR" sz="2200" dirty="0"/>
              <a:t>TİF sistem üzerinden Harcama Yönetim Sistemine </a:t>
            </a:r>
            <a:r>
              <a:rPr lang="tr-TR" sz="2200" dirty="0" smtClean="0"/>
              <a:t>gönderilir. HYS den de Muhasebeye gönder denilir ve ilgili TİF Muhasebeye götürülerek işlem tamamlanır.</a:t>
            </a:r>
            <a:endParaRPr lang="tr-TR" sz="35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18</a:t>
            </a:fld>
            <a:endParaRPr lang="tr-TR" sz="2000" b="1">
              <a:solidFill>
                <a:schemeClr val="tx1"/>
              </a:solidFill>
            </a:endParaRPr>
          </a:p>
        </p:txBody>
      </p:sp>
    </p:spTree>
    <p:extLst>
      <p:ext uri="{BB962C8B-B14F-4D97-AF65-F5344CB8AC3E}">
        <p14:creationId xmlns:p14="http://schemas.microsoft.com/office/powerpoint/2010/main" val="2070902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576064"/>
          </a:xfrm>
        </p:spPr>
        <p:txBody>
          <a:bodyPr>
            <a:noAutofit/>
          </a:bodyPr>
          <a:lstStyle/>
          <a:p>
            <a:pPr algn="ctr"/>
            <a:r>
              <a:rPr lang="tr-TR" sz="2800" b="1" dirty="0" smtClean="0"/>
              <a:t>ONAYLI TİFLERİN MUHASEBE YÖNÜ</a:t>
            </a:r>
            <a:endParaRPr lang="tr-TR" sz="2800" b="1" dirty="0"/>
          </a:p>
        </p:txBody>
      </p:sp>
      <p:sp>
        <p:nvSpPr>
          <p:cNvPr id="3" name="İçerik Yer Tutucusu 2"/>
          <p:cNvSpPr>
            <a:spLocks noGrp="1"/>
          </p:cNvSpPr>
          <p:nvPr>
            <p:ph sz="half" idx="1"/>
          </p:nvPr>
        </p:nvSpPr>
        <p:spPr>
          <a:xfrm>
            <a:off x="457200" y="1484784"/>
            <a:ext cx="8219256" cy="4824536"/>
          </a:xfrm>
        </p:spPr>
        <p:txBody>
          <a:bodyPr>
            <a:normAutofit fontScale="85000" lnSpcReduction="20000"/>
          </a:bodyPr>
          <a:lstStyle/>
          <a:p>
            <a:pPr algn="just"/>
            <a:r>
              <a:rPr lang="tr-TR" sz="2800" b="1" dirty="0">
                <a:effectLst>
                  <a:outerShdw blurRad="38100" dist="38100" dir="2700000" algn="tl">
                    <a:srgbClr val="000000">
                      <a:alpha val="43137"/>
                    </a:srgbClr>
                  </a:outerShdw>
                </a:effectLst>
              </a:rPr>
              <a:t>Soru</a:t>
            </a:r>
            <a:r>
              <a:rPr lang="tr-TR" sz="2800" dirty="0"/>
              <a:t>: </a:t>
            </a:r>
            <a:r>
              <a:rPr lang="tr-TR" sz="2800" dirty="0" smtClean="0"/>
              <a:t>Onaylı Taşınır FİŞ </a:t>
            </a:r>
            <a:r>
              <a:rPr lang="tr-TR" sz="2800" dirty="0" err="1" smtClean="0"/>
              <a:t>lerinin</a:t>
            </a:r>
            <a:r>
              <a:rPr lang="tr-TR" sz="2800" dirty="0" smtClean="0"/>
              <a:t> Muhasebeye götürülmem gerekiyor mu ya da hangisinin Muhasebeye götürüleceği?</a:t>
            </a:r>
          </a:p>
          <a:p>
            <a:pPr marL="0" indent="0" algn="just">
              <a:buNone/>
            </a:pPr>
            <a:endParaRPr lang="tr-TR" sz="3200" dirty="0"/>
          </a:p>
          <a:p>
            <a:pPr algn="just"/>
            <a:r>
              <a:rPr lang="tr-TR" sz="2400" b="1" dirty="0" smtClean="0">
                <a:effectLst>
                  <a:outerShdw blurRad="38100" dist="38100" dir="2700000" algn="tl">
                    <a:srgbClr val="000000">
                      <a:alpha val="43137"/>
                    </a:srgbClr>
                  </a:outerShdw>
                </a:effectLst>
              </a:rPr>
              <a:t>Cevap</a:t>
            </a:r>
            <a:r>
              <a:rPr lang="tr-TR" sz="2400" dirty="0" smtClean="0"/>
              <a:t>: </a:t>
            </a:r>
            <a:r>
              <a:rPr lang="tr-TR" sz="2800" dirty="0"/>
              <a:t>Onaylı taşınır işlem fişlerinde seçilen TİF muhasebe birimine gönderilmesi gereken </a:t>
            </a:r>
            <a:r>
              <a:rPr lang="tr-TR" sz="2800" dirty="0" smtClean="0"/>
              <a:t>bir TİF </a:t>
            </a:r>
            <a:r>
              <a:rPr lang="tr-TR" sz="2800" dirty="0"/>
              <a:t>ise, Harcama Yönetim Sistemine Gönder butonu aktif olacaktır. </a:t>
            </a:r>
            <a:endParaRPr lang="tr-TR" sz="2800" dirty="0" smtClean="0"/>
          </a:p>
          <a:p>
            <a:pPr algn="just"/>
            <a:r>
              <a:rPr lang="tr-TR" sz="2800" dirty="0" smtClean="0"/>
              <a:t>Muhasebe birimine gönderilmemesi </a:t>
            </a:r>
            <a:r>
              <a:rPr lang="tr-TR" sz="2800" dirty="0"/>
              <a:t>gereken bir TİF (ambarlar arası devir TİF’ i gibi) seçilirse veya </a:t>
            </a:r>
            <a:r>
              <a:rPr lang="tr-TR" sz="2800" dirty="0" smtClean="0"/>
              <a:t>seçilen TİF daha </a:t>
            </a:r>
            <a:r>
              <a:rPr lang="tr-TR" sz="2800" dirty="0"/>
              <a:t>önceden Harcama Yönetim Sistemine gönderilmiş ise ilgili buton pasif olacaktır.</a:t>
            </a:r>
          </a:p>
          <a:p>
            <a:pPr marL="0" indent="0" algn="just">
              <a:buNone/>
            </a:pPr>
            <a:r>
              <a:rPr lang="tr-TR" sz="2800" dirty="0" smtClean="0"/>
              <a:t>NOT: </a:t>
            </a:r>
            <a:r>
              <a:rPr lang="tr-TR" sz="3300" b="1" dirty="0" smtClean="0"/>
              <a:t>Kullanıcı</a:t>
            </a:r>
            <a:r>
              <a:rPr lang="tr-TR" sz="3300" b="1" dirty="0"/>
              <a:t>, onaylı taşınır işlem fişlerinin muhasebe yönüyle hangi aşamada olduğunu</a:t>
            </a:r>
          </a:p>
          <a:p>
            <a:pPr lvl="1" algn="just"/>
            <a:r>
              <a:rPr lang="tr-TR" sz="2800" b="1" dirty="0"/>
              <a:t>Muhasebe (Fiş Durumu) sütununda görebilecektir.</a:t>
            </a:r>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19</a:t>
            </a:fld>
            <a:endParaRPr lang="tr-TR" sz="2000" b="1">
              <a:solidFill>
                <a:schemeClr val="tx1"/>
              </a:solidFill>
            </a:endParaRPr>
          </a:p>
        </p:txBody>
      </p:sp>
    </p:spTree>
    <p:extLst>
      <p:ext uri="{BB962C8B-B14F-4D97-AF65-F5344CB8AC3E}">
        <p14:creationId xmlns:p14="http://schemas.microsoft.com/office/powerpoint/2010/main" val="3820426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96044" y="476672"/>
            <a:ext cx="8229600" cy="648072"/>
          </a:xfrm>
        </p:spPr>
        <p:txBody>
          <a:bodyPr>
            <a:noAutofit/>
          </a:bodyPr>
          <a:lstStyle/>
          <a:p>
            <a:pPr algn="ctr"/>
            <a:r>
              <a:rPr lang="tr-TR" sz="4000" b="1" dirty="0" smtClean="0"/>
              <a:t>GİRİŞ</a:t>
            </a:r>
            <a:endParaRPr lang="tr-TR" sz="4000" b="1" dirty="0"/>
          </a:p>
        </p:txBody>
      </p:sp>
      <p:sp>
        <p:nvSpPr>
          <p:cNvPr id="3" name="İçerik Yer Tutucusu 2"/>
          <p:cNvSpPr>
            <a:spLocks noGrp="1"/>
          </p:cNvSpPr>
          <p:nvPr>
            <p:ph sz="half" idx="1"/>
          </p:nvPr>
        </p:nvSpPr>
        <p:spPr>
          <a:xfrm>
            <a:off x="179512" y="1124744"/>
            <a:ext cx="8784976" cy="5184576"/>
          </a:xfrm>
        </p:spPr>
        <p:txBody>
          <a:bodyPr>
            <a:noAutofit/>
          </a:bodyPr>
          <a:lstStyle/>
          <a:p>
            <a:r>
              <a:rPr lang="tr-TR" sz="2000" dirty="0" smtClean="0">
                <a:latin typeface="Tahoma" pitchFamily="34" charset="0"/>
                <a:ea typeface="Tahoma" pitchFamily="34" charset="0"/>
                <a:cs typeface="Tahoma" pitchFamily="34" charset="0"/>
              </a:rPr>
              <a:t>1939 </a:t>
            </a:r>
            <a:r>
              <a:rPr lang="tr-TR" sz="2000" dirty="0">
                <a:latin typeface="Tahoma" pitchFamily="34" charset="0"/>
                <a:ea typeface="Tahoma" pitchFamily="34" charset="0"/>
                <a:cs typeface="Tahoma" pitchFamily="34" charset="0"/>
              </a:rPr>
              <a:t>yılından beri geçerli </a:t>
            </a:r>
            <a:r>
              <a:rPr lang="tr-TR" sz="2000" dirty="0">
                <a:solidFill>
                  <a:srgbClr val="FF0000"/>
                </a:solidFill>
                <a:latin typeface="Tahoma" pitchFamily="34" charset="0"/>
                <a:ea typeface="Tahoma" pitchFamily="34" charset="0"/>
                <a:cs typeface="Tahoma" pitchFamily="34" charset="0"/>
              </a:rPr>
              <a:t>Ayniyat Talimatnamesi </a:t>
            </a:r>
            <a:r>
              <a:rPr lang="tr-TR" sz="2000" dirty="0">
                <a:latin typeface="Tahoma" pitchFamily="34" charset="0"/>
                <a:ea typeface="Tahoma" pitchFamily="34" charset="0"/>
                <a:cs typeface="Tahoma" pitchFamily="34" charset="0"/>
              </a:rPr>
              <a:t>28/12/2006 tarihindeki  Bakanlar Kurulu kararı ile kaldırılarak </a:t>
            </a:r>
            <a:r>
              <a:rPr lang="tr-TR" sz="2000" dirty="0">
                <a:solidFill>
                  <a:srgbClr val="FF0000"/>
                </a:solidFill>
                <a:latin typeface="Tahoma" pitchFamily="34" charset="0"/>
                <a:ea typeface="Tahoma" pitchFamily="34" charset="0"/>
                <a:cs typeface="Tahoma" pitchFamily="34" charset="0"/>
              </a:rPr>
              <a:t>Taşınır Mal Yönetmeliği </a:t>
            </a:r>
            <a:r>
              <a:rPr lang="tr-TR" sz="2000" dirty="0">
                <a:latin typeface="Tahoma" pitchFamily="34" charset="0"/>
                <a:ea typeface="Tahoma" pitchFamily="34" charset="0"/>
                <a:cs typeface="Tahoma" pitchFamily="34" charset="0"/>
              </a:rPr>
              <a:t>uygulanmaya </a:t>
            </a:r>
            <a:r>
              <a:rPr lang="tr-TR" sz="2000" dirty="0" smtClean="0">
                <a:latin typeface="Tahoma" pitchFamily="34" charset="0"/>
                <a:ea typeface="Tahoma" pitchFamily="34" charset="0"/>
                <a:cs typeface="Tahoma" pitchFamily="34" charset="0"/>
              </a:rPr>
              <a:t>başlanmıştır,</a:t>
            </a:r>
          </a:p>
          <a:p>
            <a:r>
              <a:rPr lang="tr-TR" sz="2000" dirty="0" smtClean="0">
                <a:latin typeface="Tahoma" pitchFamily="34" charset="0"/>
                <a:ea typeface="Tahoma" pitchFamily="34" charset="0"/>
                <a:cs typeface="Tahoma" pitchFamily="34" charset="0"/>
              </a:rPr>
              <a:t>Bakanlığımız </a:t>
            </a:r>
            <a:r>
              <a:rPr lang="tr-TR" sz="2000" dirty="0">
                <a:latin typeface="Tahoma" pitchFamily="34" charset="0"/>
                <a:ea typeface="Tahoma" pitchFamily="34" charset="0"/>
                <a:cs typeface="Tahoma" pitchFamily="34" charset="0"/>
              </a:rPr>
              <a:t>birimlerinin Taşınır Mal Yönetmeliği kapsamındaki iş ve işlemlerinin yapılabilmesi amacıyla Bakanlığımız </a:t>
            </a:r>
            <a:r>
              <a:rPr lang="tr-TR" sz="2000" dirty="0">
                <a:solidFill>
                  <a:srgbClr val="FF0000"/>
                </a:solidFill>
                <a:latin typeface="Tahoma" pitchFamily="34" charset="0"/>
                <a:ea typeface="Tahoma" pitchFamily="34" charset="0"/>
                <a:cs typeface="Tahoma" pitchFamily="34" charset="0"/>
              </a:rPr>
              <a:t>MEBBİS E-Taşınır Modülü</a:t>
            </a:r>
            <a:r>
              <a:rPr lang="tr-TR" sz="2000" dirty="0">
                <a:latin typeface="Tahoma" pitchFamily="34" charset="0"/>
                <a:ea typeface="Tahoma" pitchFamily="34" charset="0"/>
                <a:cs typeface="Tahoma" pitchFamily="34" charset="0"/>
              </a:rPr>
              <a:t> 2007 yılında kullanılmaya başlanmıştır.</a:t>
            </a:r>
          </a:p>
          <a:p>
            <a:r>
              <a:rPr lang="tr-TR" sz="2000" dirty="0">
                <a:latin typeface="Times New Roman"/>
                <a:ea typeface="Times New Roman"/>
                <a:cs typeface="Times New Roman"/>
              </a:rPr>
              <a:t>Bakanlığımız birimleri yapmış oldukları taşınır işlemlerini MEBBİS Modülünden gerçekleştirmekte ve mevzuat gereği say2000i sisteminde Maliye Bakanlığı kayıtlarına alınabilmesi amacıyla muhasebe işlemlerini yapmaktaydılar</a:t>
            </a:r>
            <a:r>
              <a:rPr lang="tr-TR" sz="2000" dirty="0" smtClean="0">
                <a:latin typeface="Times New Roman"/>
                <a:ea typeface="Times New Roman"/>
                <a:cs typeface="Times New Roman"/>
              </a:rPr>
              <a:t>.</a:t>
            </a:r>
          </a:p>
          <a:p>
            <a:r>
              <a:rPr lang="tr-TR" sz="2000" dirty="0">
                <a:latin typeface="Tahoma" pitchFamily="34" charset="0"/>
                <a:ea typeface="Tahoma" pitchFamily="34" charset="0"/>
                <a:cs typeface="Tahoma" pitchFamily="34" charset="0"/>
              </a:rPr>
              <a:t>MEBBİS E-Taşınır Modülü  kayıtları ile Maliye Bakanlığının say2000i kayıtları </a:t>
            </a:r>
            <a:r>
              <a:rPr lang="tr-TR" sz="2000" dirty="0">
                <a:solidFill>
                  <a:srgbClr val="FF0000"/>
                </a:solidFill>
                <a:latin typeface="Tahoma" pitchFamily="34" charset="0"/>
                <a:ea typeface="Tahoma" pitchFamily="34" charset="0"/>
                <a:cs typeface="Tahoma" pitchFamily="34" charset="0"/>
              </a:rPr>
              <a:t>uyumsuzluk göstermesi nedeniyle Sayıştay Başkanlığınca yapılan denetimlerde tenkit konusu yapılmaktaydı. </a:t>
            </a:r>
          </a:p>
          <a:p>
            <a:r>
              <a:rPr lang="tr-TR" sz="2000" dirty="0">
                <a:latin typeface="Tahoma" pitchFamily="34" charset="0"/>
                <a:ea typeface="Tahoma" pitchFamily="34" charset="0"/>
                <a:cs typeface="Tahoma" pitchFamily="34" charset="0"/>
              </a:rPr>
              <a:t>Bakanlığımız ve Maliye Bakanlığı kayıtları arasındaki uyumsuzluğu gidermek üzere; Maliye Bakanlığının Kamu Harcama ve Muhasebe Bilişim Sistemi (KBS) üzerinde geliştirilen </a:t>
            </a:r>
            <a:r>
              <a:rPr lang="tr-TR" sz="2000" b="1" dirty="0">
                <a:latin typeface="Tahoma" pitchFamily="34" charset="0"/>
                <a:ea typeface="Tahoma" pitchFamily="34" charset="0"/>
                <a:cs typeface="Tahoma" pitchFamily="34" charset="0"/>
              </a:rPr>
              <a:t>Taşınır Kayıt ve Yönetim Sistemi </a:t>
            </a:r>
            <a:r>
              <a:rPr lang="tr-TR" sz="2000" dirty="0">
                <a:latin typeface="Tahoma" pitchFamily="34" charset="0"/>
                <a:ea typeface="Tahoma" pitchFamily="34" charset="0"/>
                <a:cs typeface="Tahoma" pitchFamily="34" charset="0"/>
              </a:rPr>
              <a:t>(TKYS), </a:t>
            </a:r>
            <a:r>
              <a:rPr lang="tr-TR" sz="2000" dirty="0">
                <a:solidFill>
                  <a:srgbClr val="FF0000"/>
                </a:solidFill>
                <a:latin typeface="Tahoma" pitchFamily="34" charset="0"/>
                <a:ea typeface="Tahoma" pitchFamily="34" charset="0"/>
                <a:cs typeface="Tahoma" pitchFamily="34" charset="0"/>
              </a:rPr>
              <a:t>12 Kasım 2012 </a:t>
            </a:r>
            <a:r>
              <a:rPr lang="tr-TR" sz="2000" dirty="0">
                <a:latin typeface="Tahoma" pitchFamily="34" charset="0"/>
                <a:ea typeface="Tahoma" pitchFamily="34" charset="0"/>
                <a:cs typeface="Tahoma" pitchFamily="34" charset="0"/>
              </a:rPr>
              <a:t>tarihinden itibaren Bakanlığımızın kullanımına açılmıştır. </a:t>
            </a:r>
          </a:p>
          <a:p>
            <a:endParaRPr lang="tr-TR" sz="2000" dirty="0">
              <a:latin typeface="Tahoma"/>
              <a:ea typeface="Times New Roman"/>
              <a:cs typeface="Times New Roman"/>
            </a:endParaRPr>
          </a:p>
          <a:p>
            <a:endParaRPr lang="tr-TR" sz="3600" dirty="0">
              <a:latin typeface="Tahoma" pitchFamily="34" charset="0"/>
              <a:ea typeface="Tahoma" pitchFamily="34" charset="0"/>
              <a:cs typeface="Tahoma" pitchFamily="34" charset="0"/>
            </a:endParaRPr>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2</a:t>
            </a:fld>
            <a:endParaRPr lang="tr-TR" sz="2000" b="1">
              <a:solidFill>
                <a:schemeClr val="tx1"/>
              </a:solidFill>
            </a:endParaRPr>
          </a:p>
        </p:txBody>
      </p:sp>
    </p:spTree>
    <p:extLst>
      <p:ext uri="{BB962C8B-B14F-4D97-AF65-F5344CB8AC3E}">
        <p14:creationId xmlns:p14="http://schemas.microsoft.com/office/powerpoint/2010/main" val="2844613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576064"/>
          </a:xfrm>
        </p:spPr>
        <p:txBody>
          <a:bodyPr>
            <a:noAutofit/>
          </a:bodyPr>
          <a:lstStyle/>
          <a:p>
            <a:pPr algn="ctr"/>
            <a:r>
              <a:rPr lang="tr-TR" sz="2800" b="1" dirty="0" smtClean="0"/>
              <a:t>KBS DEN SONRA YAPILACAK İŞLEM</a:t>
            </a:r>
            <a:endParaRPr lang="tr-TR" sz="2800" b="1" dirty="0"/>
          </a:p>
        </p:txBody>
      </p:sp>
      <p:sp>
        <p:nvSpPr>
          <p:cNvPr id="3" name="İçerik Yer Tutucusu 2"/>
          <p:cNvSpPr>
            <a:spLocks noGrp="1"/>
          </p:cNvSpPr>
          <p:nvPr>
            <p:ph sz="half" idx="1"/>
          </p:nvPr>
        </p:nvSpPr>
        <p:spPr>
          <a:xfrm>
            <a:off x="457200" y="1484784"/>
            <a:ext cx="8219256" cy="4824536"/>
          </a:xfrm>
        </p:spPr>
        <p:txBody>
          <a:bodyPr>
            <a:normAutofit lnSpcReduction="10000"/>
          </a:bodyPr>
          <a:lstStyle/>
          <a:p>
            <a:pPr algn="just"/>
            <a:r>
              <a:rPr lang="tr-TR" sz="2800" b="1" dirty="0">
                <a:effectLst>
                  <a:outerShdw blurRad="38100" dist="38100" dir="2700000" algn="tl">
                    <a:srgbClr val="000000">
                      <a:alpha val="43137"/>
                    </a:srgbClr>
                  </a:outerShdw>
                </a:effectLst>
              </a:rPr>
              <a:t>Soru</a:t>
            </a:r>
            <a:r>
              <a:rPr lang="tr-TR" sz="2800" dirty="0"/>
              <a:t>: </a:t>
            </a:r>
            <a:r>
              <a:rPr lang="tr-TR" sz="2800" dirty="0" smtClean="0"/>
              <a:t>KBS de Taşınır İşlem Fişlerini onayladım. Başka bir işlem yapmam gerekir mi?</a:t>
            </a:r>
          </a:p>
          <a:p>
            <a:pPr marL="0" indent="0" algn="just">
              <a:buNone/>
            </a:pPr>
            <a:endParaRPr lang="tr-TR" sz="3200" dirty="0"/>
          </a:p>
          <a:p>
            <a:pPr algn="just"/>
            <a:r>
              <a:rPr lang="tr-TR" sz="2400" b="1" dirty="0" smtClean="0">
                <a:effectLst>
                  <a:outerShdw blurRad="38100" dist="38100" dir="2700000" algn="tl">
                    <a:srgbClr val="000000">
                      <a:alpha val="43137"/>
                    </a:srgbClr>
                  </a:outerShdw>
                </a:effectLst>
              </a:rPr>
              <a:t>Cevap</a:t>
            </a:r>
            <a:r>
              <a:rPr lang="tr-TR" sz="2400" dirty="0" smtClean="0"/>
              <a:t>: </a:t>
            </a:r>
            <a:r>
              <a:rPr lang="tr-TR" sz="2800" b="1" dirty="0"/>
              <a:t>Onaylı Taşınır İşlem fişleri Harcama Yönetim Sistemine Gönder </a:t>
            </a:r>
            <a:r>
              <a:rPr lang="tr-TR" sz="2800" dirty="0"/>
              <a:t>dedikten sonra </a:t>
            </a:r>
            <a:r>
              <a:rPr lang="tr-TR" sz="2800" b="1" i="1" dirty="0"/>
              <a:t>Muhasebe (Fiş Durumu) sütununda </a:t>
            </a:r>
            <a:r>
              <a:rPr lang="tr-TR" sz="2800" dirty="0"/>
              <a:t>«</a:t>
            </a:r>
            <a:r>
              <a:rPr lang="tr-TR" sz="2800" u="sng" dirty="0"/>
              <a:t>Harcama Yönetim Sistemine Gönderildi</a:t>
            </a:r>
            <a:r>
              <a:rPr lang="tr-TR" sz="2800" dirty="0"/>
              <a:t>» açıklaması varsa </a:t>
            </a:r>
            <a:r>
              <a:rPr lang="tr-TR" sz="2800" dirty="0">
                <a:effectLst>
                  <a:outerShdw blurRad="38100" dist="38100" dir="2700000" algn="tl">
                    <a:srgbClr val="000000">
                      <a:alpha val="43137"/>
                    </a:srgbClr>
                  </a:outerShdw>
                </a:effectLst>
              </a:rPr>
              <a:t>Harcama Yönetim Sistemine (HYS) şifre ile giriş yapıp buradaki onaylı TİF </a:t>
            </a:r>
            <a:r>
              <a:rPr lang="tr-TR" sz="2800" dirty="0" err="1">
                <a:effectLst>
                  <a:outerShdw blurRad="38100" dist="38100" dir="2700000" algn="tl">
                    <a:srgbClr val="000000">
                      <a:alpha val="43137"/>
                    </a:srgbClr>
                  </a:outerShdw>
                </a:effectLst>
              </a:rPr>
              <a:t>leri</a:t>
            </a:r>
            <a:r>
              <a:rPr lang="tr-TR" sz="2800" dirty="0">
                <a:effectLst>
                  <a:outerShdw blurRad="38100" dist="38100" dir="2700000" algn="tl">
                    <a:srgbClr val="000000">
                      <a:alpha val="43137"/>
                    </a:srgbClr>
                  </a:outerShdw>
                </a:effectLst>
              </a:rPr>
              <a:t> Muhasebe Birimine Gönder dedikten sonra TİF </a:t>
            </a:r>
            <a:r>
              <a:rPr lang="tr-TR" sz="2800" dirty="0" err="1">
                <a:effectLst>
                  <a:outerShdw blurRad="38100" dist="38100" dir="2700000" algn="tl">
                    <a:srgbClr val="000000">
                      <a:alpha val="43137"/>
                    </a:srgbClr>
                  </a:outerShdw>
                </a:effectLst>
              </a:rPr>
              <a:t>leri</a:t>
            </a:r>
            <a:r>
              <a:rPr lang="tr-TR" sz="2800" dirty="0">
                <a:effectLst>
                  <a:outerShdw blurRad="38100" dist="38100" dir="2700000" algn="tl">
                    <a:srgbClr val="000000">
                      <a:alpha val="43137"/>
                    </a:srgbClr>
                  </a:outerShdw>
                </a:effectLst>
              </a:rPr>
              <a:t> Muhasebe Birimine götürüp işlemi sonlandırmanız </a:t>
            </a:r>
            <a:r>
              <a:rPr lang="tr-TR" sz="2800" dirty="0" smtClean="0">
                <a:effectLst>
                  <a:outerShdw blurRad="38100" dist="38100" dir="2700000" algn="tl">
                    <a:srgbClr val="000000">
                      <a:alpha val="43137"/>
                    </a:srgbClr>
                  </a:outerShdw>
                </a:effectLst>
              </a:rPr>
              <a:t>gerekiyor</a:t>
            </a:r>
            <a:r>
              <a:rPr lang="tr-TR" sz="2800" dirty="0" smtClean="0"/>
              <a:t>.</a:t>
            </a:r>
            <a:endParaRPr lang="tr-TR" sz="2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20</a:t>
            </a:fld>
            <a:endParaRPr lang="tr-TR" sz="2000" b="1">
              <a:solidFill>
                <a:schemeClr val="tx1"/>
              </a:solidFill>
            </a:endParaRPr>
          </a:p>
        </p:txBody>
      </p:sp>
    </p:spTree>
    <p:extLst>
      <p:ext uri="{BB962C8B-B14F-4D97-AF65-F5344CB8AC3E}">
        <p14:creationId xmlns:p14="http://schemas.microsoft.com/office/powerpoint/2010/main" val="3706522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576064"/>
          </a:xfrm>
        </p:spPr>
        <p:txBody>
          <a:bodyPr>
            <a:noAutofit/>
          </a:bodyPr>
          <a:lstStyle/>
          <a:p>
            <a:pPr algn="ctr"/>
            <a:r>
              <a:rPr lang="tr-TR" sz="2800" b="1" dirty="0" smtClean="0"/>
              <a:t>Devretmede muhasebe işlemini hangi okulun yapacağı</a:t>
            </a:r>
            <a:endParaRPr lang="tr-TR" sz="2800" b="1" dirty="0"/>
          </a:p>
        </p:txBody>
      </p:sp>
      <p:sp>
        <p:nvSpPr>
          <p:cNvPr id="3" name="İçerik Yer Tutucusu 2"/>
          <p:cNvSpPr>
            <a:spLocks noGrp="1"/>
          </p:cNvSpPr>
          <p:nvPr>
            <p:ph sz="half" idx="1"/>
          </p:nvPr>
        </p:nvSpPr>
        <p:spPr>
          <a:xfrm>
            <a:off x="457200" y="1268760"/>
            <a:ext cx="8219256" cy="5256584"/>
          </a:xfrm>
        </p:spPr>
        <p:txBody>
          <a:bodyPr>
            <a:noAutofit/>
          </a:bodyPr>
          <a:lstStyle/>
          <a:p>
            <a:pPr algn="just"/>
            <a:r>
              <a:rPr lang="tr-TR" sz="1800" b="1" dirty="0" err="1" smtClean="0">
                <a:effectLst>
                  <a:outerShdw blurRad="38100" dist="38100" dir="2700000" algn="tl">
                    <a:srgbClr val="000000">
                      <a:alpha val="43137"/>
                    </a:srgbClr>
                  </a:outerShdw>
                </a:effectLst>
              </a:rPr>
              <a:t>Soru</a:t>
            </a:r>
            <a:r>
              <a:rPr lang="tr-TR" sz="1800" dirty="0" err="1" smtClean="0"/>
              <a:t>:</a:t>
            </a:r>
            <a:r>
              <a:rPr lang="tr-TR" sz="2400" dirty="0" err="1" smtClean="0"/>
              <a:t>İlçe</a:t>
            </a:r>
            <a:r>
              <a:rPr lang="tr-TR" sz="2400" dirty="0" smtClean="0"/>
              <a:t> içinde başka bir okula malzeme devrettim. Devretme TİF ini muhasebe birimine götürmem gerekiyor mu?</a:t>
            </a:r>
          </a:p>
          <a:p>
            <a:pPr marL="0" indent="0" algn="just">
              <a:buNone/>
            </a:pPr>
            <a:endParaRPr lang="tr-TR" sz="1100" dirty="0"/>
          </a:p>
          <a:p>
            <a:r>
              <a:rPr lang="tr-TR" sz="1800" b="1" dirty="0" smtClean="0">
                <a:effectLst>
                  <a:outerShdw blurRad="38100" dist="38100" dir="2700000" algn="tl">
                    <a:srgbClr val="000000">
                      <a:alpha val="43137"/>
                    </a:srgbClr>
                  </a:outerShdw>
                </a:effectLst>
              </a:rPr>
              <a:t>Cevap</a:t>
            </a:r>
            <a:r>
              <a:rPr lang="tr-TR" sz="1800" dirty="0" smtClean="0"/>
              <a:t>: </a:t>
            </a:r>
            <a:endParaRPr lang="tr-TR" sz="1800" dirty="0"/>
          </a:p>
          <a:p>
            <a:pPr algn="just"/>
            <a:r>
              <a:rPr lang="tr-TR" sz="1800" dirty="0"/>
              <a:t>- Devir işlemlerinde her iki harcama birimi aynı muhasebe biriminden hizmet alıyorsa, devir alan harcama birimi TİF i Harcama Yönetim Sistemine gönderir. </a:t>
            </a:r>
            <a:r>
              <a:rPr lang="tr-TR" sz="1800" i="1" dirty="0"/>
              <a:t>Örnek olarak </a:t>
            </a:r>
            <a:r>
              <a:rPr lang="tr-TR" sz="1800" i="1" dirty="0" smtClean="0"/>
              <a:t>ilçe </a:t>
            </a:r>
            <a:r>
              <a:rPr lang="tr-TR" sz="1800" i="1" dirty="0"/>
              <a:t>merkezindeki bir okuldan diğer okula malzeme devretmede sadece devir alan okul muhasebe işlemini yapacaktır</a:t>
            </a:r>
            <a:r>
              <a:rPr lang="tr-TR" sz="1800" dirty="0"/>
              <a:t>.</a:t>
            </a:r>
          </a:p>
          <a:p>
            <a:pPr algn="just"/>
            <a:r>
              <a:rPr lang="tr-TR" sz="1800" dirty="0"/>
              <a:t>- Farklı muhasebe biriminden hizmet alan harcama birimleri her birisi </a:t>
            </a:r>
            <a:r>
              <a:rPr lang="tr-TR" sz="1800" dirty="0" err="1"/>
              <a:t>TİFi</a:t>
            </a:r>
            <a:r>
              <a:rPr lang="tr-TR" sz="1800" dirty="0"/>
              <a:t> Harcama Yönetim Sistemine gönderir. </a:t>
            </a:r>
            <a:r>
              <a:rPr lang="tr-TR" sz="1800" i="1" dirty="0"/>
              <a:t>Örnek olarak </a:t>
            </a:r>
            <a:r>
              <a:rPr lang="tr-TR" sz="1800" i="1" dirty="0" smtClean="0"/>
              <a:t>il </a:t>
            </a:r>
            <a:r>
              <a:rPr lang="tr-TR" sz="1800" i="1" dirty="0"/>
              <a:t>merkezindeki bir okul ile ilçedeki bir okulun devretme işleminde her iki tarafta muhasebe işlemini yapacaktır.</a:t>
            </a:r>
          </a:p>
          <a:p>
            <a:pPr algn="just"/>
            <a:r>
              <a:rPr lang="tr-TR" sz="1800" dirty="0"/>
              <a:t>- </a:t>
            </a:r>
            <a:r>
              <a:rPr lang="tr-TR" sz="1800" dirty="0" err="1"/>
              <a:t>Kurumlararası</a:t>
            </a:r>
            <a:r>
              <a:rPr lang="tr-TR" sz="1800" dirty="0"/>
              <a:t> devir işlemlerinde otomatik devir alma </a:t>
            </a:r>
            <a:r>
              <a:rPr lang="tr-TR" sz="1800" dirty="0" err="1"/>
              <a:t>tifi</a:t>
            </a:r>
            <a:r>
              <a:rPr lang="tr-TR" sz="1800" dirty="0"/>
              <a:t> oluşmaz. </a:t>
            </a:r>
            <a:r>
              <a:rPr lang="tr-TR" sz="1800" dirty="0" err="1"/>
              <a:t>Kurumlararası</a:t>
            </a:r>
            <a:r>
              <a:rPr lang="tr-TR" sz="1800" dirty="0"/>
              <a:t> devirde TİF </a:t>
            </a:r>
            <a:r>
              <a:rPr lang="tr-TR" sz="1800" dirty="0" err="1"/>
              <a:t>ler</a:t>
            </a:r>
            <a:r>
              <a:rPr lang="tr-TR" sz="1800" dirty="0"/>
              <a:t> Sistem üzerinde manuel olarak düzenlenir. </a:t>
            </a:r>
          </a:p>
          <a:p>
            <a:pPr algn="just"/>
            <a:r>
              <a:rPr lang="tr-TR" sz="1800" dirty="0"/>
              <a:t>- Devreden harcama birimi ile devralan harcama birimi ikisi de KBS Taşınır Kayıt ve Yönetim Sistemini kullanıyorsa, devir alan harcama biriminin TİF i otomatik olarak oluşur. Bu harcama biriminin KESİNLİKLE manuel olarak devir alma </a:t>
            </a:r>
            <a:r>
              <a:rPr lang="tr-TR" sz="1800" dirty="0" err="1"/>
              <a:t>TİFi</a:t>
            </a:r>
            <a:r>
              <a:rPr lang="tr-TR" sz="1800" dirty="0"/>
              <a:t> düzenlememesi gerekir.</a:t>
            </a:r>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21</a:t>
            </a:fld>
            <a:endParaRPr lang="tr-TR" sz="2000" b="1">
              <a:solidFill>
                <a:schemeClr val="tx1"/>
              </a:solidFill>
            </a:endParaRPr>
          </a:p>
        </p:txBody>
      </p:sp>
    </p:spTree>
    <p:extLst>
      <p:ext uri="{BB962C8B-B14F-4D97-AF65-F5344CB8AC3E}">
        <p14:creationId xmlns:p14="http://schemas.microsoft.com/office/powerpoint/2010/main" val="930210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576064"/>
          </a:xfrm>
        </p:spPr>
        <p:txBody>
          <a:bodyPr>
            <a:noAutofit/>
          </a:bodyPr>
          <a:lstStyle/>
          <a:p>
            <a:pPr algn="ctr"/>
            <a:r>
              <a:rPr lang="tr-TR" sz="2800" dirty="0"/>
              <a:t/>
            </a:r>
            <a:br>
              <a:rPr lang="tr-TR" sz="2800" dirty="0"/>
            </a:br>
            <a:r>
              <a:rPr lang="tr-TR" sz="2800" b="1" dirty="0" smtClean="0"/>
              <a:t>YERLEŞİM LOKASYONU HATASI</a:t>
            </a:r>
            <a:endParaRPr lang="tr-TR" sz="2800" b="1" dirty="0"/>
          </a:p>
        </p:txBody>
      </p:sp>
      <p:sp>
        <p:nvSpPr>
          <p:cNvPr id="3" name="İçerik Yer Tutucusu 2"/>
          <p:cNvSpPr>
            <a:spLocks noGrp="1"/>
          </p:cNvSpPr>
          <p:nvPr>
            <p:ph sz="half" idx="1"/>
          </p:nvPr>
        </p:nvSpPr>
        <p:spPr>
          <a:xfrm>
            <a:off x="457200" y="1268760"/>
            <a:ext cx="8219256" cy="5256584"/>
          </a:xfrm>
        </p:spPr>
        <p:txBody>
          <a:bodyPr>
            <a:noAutofit/>
          </a:bodyPr>
          <a:lstStyle/>
          <a:p>
            <a:pPr algn="just"/>
            <a:r>
              <a:rPr lang="tr-TR" sz="2800" b="1" dirty="0" smtClean="0">
                <a:effectLst>
                  <a:outerShdw blurRad="38100" dist="38100" dir="2700000" algn="tl">
                    <a:srgbClr val="000000">
                      <a:alpha val="43137"/>
                    </a:srgbClr>
                  </a:outerShdw>
                </a:effectLst>
              </a:rPr>
              <a:t>Soru</a:t>
            </a:r>
            <a:r>
              <a:rPr lang="tr-TR" sz="2800" dirty="0" smtClean="0"/>
              <a:t>: Okulda İstek Birim Yetkilisi olarak şifre aldım. Tüketim malzemelerini talep etmek istediğim zaman YERLEŞİM LOKASYONU hatası veriyor?</a:t>
            </a:r>
          </a:p>
          <a:p>
            <a:pPr marL="0" indent="0" algn="just">
              <a:buNone/>
            </a:pPr>
            <a:endParaRPr lang="tr-TR" sz="2800" dirty="0"/>
          </a:p>
          <a:p>
            <a:r>
              <a:rPr lang="tr-TR" sz="2800" b="1" dirty="0" smtClean="0">
                <a:effectLst>
                  <a:outerShdw blurRad="38100" dist="38100" dir="2700000" algn="tl">
                    <a:srgbClr val="000000">
                      <a:alpha val="43137"/>
                    </a:srgbClr>
                  </a:outerShdw>
                </a:effectLst>
              </a:rPr>
              <a:t>Cevap</a:t>
            </a:r>
            <a:r>
              <a:rPr lang="tr-TR" sz="2800" dirty="0" smtClean="0"/>
              <a:t>: </a:t>
            </a:r>
            <a:endParaRPr lang="tr-TR" sz="2800" dirty="0"/>
          </a:p>
          <a:p>
            <a:pPr lvl="1" algn="just"/>
            <a:r>
              <a:rPr lang="tr-TR" sz="2800" dirty="0"/>
              <a:t>Yerleşim birimi tanımı yapılırken </a:t>
            </a:r>
            <a:r>
              <a:rPr lang="tr-TR" sz="2800" dirty="0" err="1"/>
              <a:t>sözkonusu</a:t>
            </a:r>
            <a:r>
              <a:rPr lang="tr-TR" sz="2800" dirty="0"/>
              <a:t> fiziksel alanın mutlaka bir </a:t>
            </a:r>
            <a:r>
              <a:rPr lang="tr-TR" sz="2800" dirty="0" smtClean="0"/>
              <a:t>İSTEK BİRİMİ ile </a:t>
            </a:r>
            <a:r>
              <a:rPr lang="tr-TR" sz="2800" dirty="0"/>
              <a:t>ilişkilendirilmesi gerekir. Tanımlaması yapılan fiziksel alan hangi istek biriminin kontrolünde ise o istek birimi ile ilişkilendirilir</a:t>
            </a:r>
            <a:r>
              <a:rPr lang="tr-TR" sz="2800" dirty="0" smtClean="0"/>
              <a:t>.</a:t>
            </a:r>
            <a:endParaRPr lang="tr-TR" sz="2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22</a:t>
            </a:fld>
            <a:endParaRPr lang="tr-TR" sz="2000" b="1">
              <a:solidFill>
                <a:schemeClr val="tx1"/>
              </a:solidFill>
            </a:endParaRPr>
          </a:p>
        </p:txBody>
      </p:sp>
    </p:spTree>
    <p:extLst>
      <p:ext uri="{BB962C8B-B14F-4D97-AF65-F5344CB8AC3E}">
        <p14:creationId xmlns:p14="http://schemas.microsoft.com/office/powerpoint/2010/main" val="763422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576064"/>
          </a:xfrm>
        </p:spPr>
        <p:txBody>
          <a:bodyPr>
            <a:noAutofit/>
          </a:bodyPr>
          <a:lstStyle/>
          <a:p>
            <a:pPr algn="ctr"/>
            <a:r>
              <a:rPr lang="tr-TR" sz="2800" dirty="0"/>
              <a:t/>
            </a:r>
            <a:br>
              <a:rPr lang="tr-TR" sz="2800" dirty="0"/>
            </a:br>
            <a:r>
              <a:rPr lang="tr-TR" sz="2800" dirty="0"/>
              <a:t>Devretmede görünmeyen </a:t>
            </a:r>
            <a:r>
              <a:rPr lang="tr-TR" sz="2800" dirty="0" smtClean="0"/>
              <a:t>okul durumu</a:t>
            </a:r>
            <a:endParaRPr lang="tr-TR" sz="2800" b="1" dirty="0"/>
          </a:p>
        </p:txBody>
      </p:sp>
      <p:sp>
        <p:nvSpPr>
          <p:cNvPr id="3" name="İçerik Yer Tutucusu 2"/>
          <p:cNvSpPr>
            <a:spLocks noGrp="1"/>
          </p:cNvSpPr>
          <p:nvPr>
            <p:ph sz="half" idx="1"/>
          </p:nvPr>
        </p:nvSpPr>
        <p:spPr>
          <a:xfrm>
            <a:off x="457200" y="1268760"/>
            <a:ext cx="8219256" cy="5256584"/>
          </a:xfrm>
        </p:spPr>
        <p:txBody>
          <a:bodyPr>
            <a:noAutofit/>
          </a:bodyPr>
          <a:lstStyle/>
          <a:p>
            <a:pPr algn="just"/>
            <a:r>
              <a:rPr lang="tr-TR" sz="2800" b="1" dirty="0" smtClean="0">
                <a:effectLst>
                  <a:outerShdw blurRad="38100" dist="38100" dir="2700000" algn="tl">
                    <a:srgbClr val="000000">
                      <a:alpha val="43137"/>
                    </a:srgbClr>
                  </a:outerShdw>
                </a:effectLst>
              </a:rPr>
              <a:t>Soru</a:t>
            </a:r>
            <a:r>
              <a:rPr lang="tr-TR" sz="2800" dirty="0"/>
              <a:t>: </a:t>
            </a:r>
            <a:r>
              <a:rPr lang="tr-TR" sz="2800" dirty="0" smtClean="0"/>
              <a:t>Harcama Birimleri arası Devretme işleminde </a:t>
            </a:r>
            <a:r>
              <a:rPr lang="tr-TR" sz="2800" dirty="0"/>
              <a:t>görünmeyen </a:t>
            </a:r>
            <a:r>
              <a:rPr lang="tr-TR" sz="2800" dirty="0" smtClean="0"/>
              <a:t>okulların durumu?</a:t>
            </a:r>
            <a:endParaRPr lang="tr-TR" sz="2800" dirty="0"/>
          </a:p>
          <a:p>
            <a:pPr marL="0" indent="0" algn="just">
              <a:buNone/>
            </a:pPr>
            <a:endParaRPr lang="tr-TR" sz="2800" dirty="0"/>
          </a:p>
          <a:p>
            <a:pPr algn="just"/>
            <a:r>
              <a:rPr lang="tr-TR" sz="2800" b="1" dirty="0" smtClean="0">
                <a:effectLst>
                  <a:outerShdw blurRad="38100" dist="38100" dir="2700000" algn="tl">
                    <a:srgbClr val="000000">
                      <a:alpha val="43137"/>
                    </a:srgbClr>
                  </a:outerShdw>
                </a:effectLst>
              </a:rPr>
              <a:t>Cevap</a:t>
            </a:r>
            <a:r>
              <a:rPr lang="tr-TR" sz="2800" dirty="0" smtClean="0"/>
              <a:t>: </a:t>
            </a:r>
            <a:endParaRPr lang="tr-TR" sz="2800" dirty="0"/>
          </a:p>
          <a:p>
            <a:pPr lvl="1" algn="just"/>
            <a:r>
              <a:rPr lang="tr-TR" dirty="0" smtClean="0"/>
              <a:t>Harcama Birimleri arası Devretme </a:t>
            </a:r>
            <a:r>
              <a:rPr lang="tr-TR" dirty="0"/>
              <a:t>ekranındaki listede görünmeyen sadece </a:t>
            </a:r>
            <a:r>
              <a:rPr lang="tr-TR" dirty="0" err="1"/>
              <a:t>BAKANLIĞIMIZ’a</a:t>
            </a:r>
            <a:r>
              <a:rPr lang="tr-TR" dirty="0"/>
              <a:t> bağlı okul ve kurumların tanımlanması için tasinir@meb.gov.tr e-posta adresine bildiriniz.</a:t>
            </a:r>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23</a:t>
            </a:fld>
            <a:endParaRPr lang="tr-TR" sz="2000" b="1">
              <a:solidFill>
                <a:schemeClr val="tx1"/>
              </a:solidFill>
            </a:endParaRPr>
          </a:p>
        </p:txBody>
      </p:sp>
    </p:spTree>
    <p:extLst>
      <p:ext uri="{BB962C8B-B14F-4D97-AF65-F5344CB8AC3E}">
        <p14:creationId xmlns:p14="http://schemas.microsoft.com/office/powerpoint/2010/main" val="111664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576064"/>
          </a:xfrm>
        </p:spPr>
        <p:txBody>
          <a:bodyPr>
            <a:noAutofit/>
          </a:bodyPr>
          <a:lstStyle/>
          <a:p>
            <a:pPr algn="ctr"/>
            <a:r>
              <a:rPr lang="tr-TR" sz="2800" dirty="0"/>
              <a:t/>
            </a:r>
            <a:br>
              <a:rPr lang="tr-TR" sz="2800" dirty="0"/>
            </a:br>
            <a:r>
              <a:rPr lang="tr-TR" sz="2800" b="1" dirty="0" smtClean="0"/>
              <a:t>TÜKETİM İŞLERİ</a:t>
            </a:r>
            <a:endParaRPr lang="tr-TR" sz="2800" b="1" dirty="0"/>
          </a:p>
        </p:txBody>
      </p:sp>
      <p:sp>
        <p:nvSpPr>
          <p:cNvPr id="3" name="İçerik Yer Tutucusu 2"/>
          <p:cNvSpPr>
            <a:spLocks noGrp="1"/>
          </p:cNvSpPr>
          <p:nvPr>
            <p:ph sz="half" idx="1"/>
          </p:nvPr>
        </p:nvSpPr>
        <p:spPr>
          <a:xfrm>
            <a:off x="457200" y="1268760"/>
            <a:ext cx="8219256" cy="5256584"/>
          </a:xfrm>
        </p:spPr>
        <p:txBody>
          <a:bodyPr>
            <a:noAutofit/>
          </a:bodyPr>
          <a:lstStyle/>
          <a:p>
            <a:pPr algn="just"/>
            <a:r>
              <a:rPr lang="tr-TR" sz="2400" dirty="0" smtClean="0">
                <a:effectLst>
                  <a:outerShdw blurRad="38100" dist="38100" dir="2700000" algn="tl">
                    <a:srgbClr val="000000">
                      <a:alpha val="43137"/>
                    </a:srgbClr>
                  </a:outerShdw>
                </a:effectLst>
              </a:rPr>
              <a:t>Soru</a:t>
            </a:r>
            <a:r>
              <a:rPr lang="tr-TR" sz="2400" dirty="0"/>
              <a:t>: Tüketime verme işlemleri ne şekilde yapılacak</a:t>
            </a:r>
            <a:r>
              <a:rPr lang="tr-TR" sz="2400" dirty="0" smtClean="0"/>
              <a:t>?</a:t>
            </a:r>
            <a:endParaRPr lang="tr-TR" sz="2400" dirty="0"/>
          </a:p>
          <a:p>
            <a:pPr algn="just"/>
            <a:r>
              <a:rPr lang="tr-TR" sz="1800" b="1" dirty="0" smtClean="0">
                <a:effectLst>
                  <a:outerShdw blurRad="38100" dist="38100" dir="2700000" algn="tl">
                    <a:srgbClr val="000000">
                      <a:alpha val="43137"/>
                    </a:srgbClr>
                  </a:outerShdw>
                </a:effectLst>
              </a:rPr>
              <a:t>Cevap</a:t>
            </a:r>
            <a:r>
              <a:rPr lang="tr-TR" sz="1800" dirty="0" smtClean="0"/>
              <a:t>: </a:t>
            </a:r>
            <a:endParaRPr lang="tr-TR" sz="1800" dirty="0"/>
          </a:p>
          <a:p>
            <a:pPr algn="just"/>
            <a:r>
              <a:rPr lang="tr-TR" sz="2000" dirty="0" err="1" smtClean="0"/>
              <a:t>Tkkylerce</a:t>
            </a:r>
            <a:r>
              <a:rPr lang="tr-TR" sz="2000" dirty="0" smtClean="0"/>
              <a:t> </a:t>
            </a:r>
            <a:r>
              <a:rPr lang="tr-TR" sz="2000" dirty="0"/>
              <a:t>öncelikle istek birim yetkilileri tanımlanacak. </a:t>
            </a:r>
            <a:endParaRPr lang="tr-TR" sz="2000" dirty="0" smtClean="0"/>
          </a:p>
          <a:p>
            <a:pPr algn="just"/>
            <a:r>
              <a:rPr lang="tr-TR" sz="2000" dirty="0" smtClean="0"/>
              <a:t>İstek </a:t>
            </a:r>
            <a:r>
              <a:rPr lang="tr-TR" sz="2000" dirty="0"/>
              <a:t>birim yetkilisi kendi şifresiyle KBS ye girecek ve taşınır istek belgesi </a:t>
            </a:r>
            <a:r>
              <a:rPr lang="tr-TR" sz="2000" dirty="0" smtClean="0"/>
              <a:t>oluşturacak.</a:t>
            </a:r>
          </a:p>
          <a:p>
            <a:pPr algn="just"/>
            <a:r>
              <a:rPr lang="tr-TR" sz="2000" dirty="0" err="1" smtClean="0"/>
              <a:t>Tkkyler</a:t>
            </a:r>
            <a:r>
              <a:rPr lang="tr-TR" sz="2000" dirty="0"/>
              <a:t>, taşınır talepleri bölümünden istek birim yetkililerince yapılan talebi karşılayacak ve </a:t>
            </a:r>
            <a:r>
              <a:rPr lang="tr-TR" sz="2000" dirty="0" err="1"/>
              <a:t>tif</a:t>
            </a:r>
            <a:r>
              <a:rPr lang="tr-TR" sz="2000" dirty="0"/>
              <a:t> e dönüştürecek ve onaylayacak ve HYS ye </a:t>
            </a:r>
            <a:r>
              <a:rPr lang="tr-TR" sz="2000" dirty="0" smtClean="0"/>
              <a:t>gönderecektir.</a:t>
            </a:r>
          </a:p>
          <a:p>
            <a:pPr algn="just"/>
            <a:r>
              <a:rPr lang="tr-TR" sz="2000" dirty="0" smtClean="0"/>
              <a:t>Her </a:t>
            </a:r>
            <a:r>
              <a:rPr lang="tr-TR" sz="2000" dirty="0"/>
              <a:t>tüketime verme </a:t>
            </a:r>
            <a:r>
              <a:rPr lang="tr-TR" sz="2000" dirty="0" err="1"/>
              <a:t>tifi</a:t>
            </a:r>
            <a:r>
              <a:rPr lang="tr-TR" sz="2000" dirty="0"/>
              <a:t> mutlaka HYS ye gönderilecektir ama HYS de bu </a:t>
            </a:r>
            <a:r>
              <a:rPr lang="tr-TR" sz="2000" dirty="0" err="1"/>
              <a:t>tifler</a:t>
            </a:r>
            <a:r>
              <a:rPr lang="tr-TR" sz="2000" dirty="0"/>
              <a:t> dönem bitene kadar görülemeyecektir. Ancak dönem bittiğinde görülebilmektedir. </a:t>
            </a:r>
            <a:endParaRPr lang="tr-TR" sz="2000" dirty="0" smtClean="0"/>
          </a:p>
          <a:p>
            <a:pPr algn="just"/>
            <a:r>
              <a:rPr lang="tr-TR" sz="2000" dirty="0" smtClean="0">
                <a:latin typeface="Times New Roman" pitchFamily="18" charset="0"/>
                <a:cs typeface="Times New Roman" pitchFamily="18" charset="0"/>
              </a:rPr>
              <a:t>3 </a:t>
            </a:r>
            <a:r>
              <a:rPr lang="tr-TR" sz="2000" dirty="0">
                <a:latin typeface="Times New Roman" pitchFamily="18" charset="0"/>
                <a:cs typeface="Times New Roman" pitchFamily="18" charset="0"/>
              </a:rPr>
              <a:t>e</a:t>
            </a:r>
            <a:r>
              <a:rPr lang="tr-TR" sz="2000" dirty="0"/>
              <a:t>r aylık dönemler bittiğinde ise tüketime verme işlemleri muhasebeye gönderilecektir. </a:t>
            </a:r>
            <a:endParaRPr lang="tr-TR" sz="2000" dirty="0" smtClean="0"/>
          </a:p>
          <a:p>
            <a:pPr algn="just"/>
            <a:r>
              <a:rPr lang="tr-TR" sz="2000" dirty="0" smtClean="0"/>
              <a:t>Dönem </a:t>
            </a:r>
            <a:r>
              <a:rPr lang="tr-TR" sz="2000" dirty="0"/>
              <a:t>bittiğinde öncelikle taşınır raporlarından tüketim çıkışı dönem raporu ilgili dönemi seçmek suretiyle alınacaktır</a:t>
            </a:r>
            <a:r>
              <a:rPr lang="tr-TR" sz="1800" dirty="0"/>
              <a:t>.</a:t>
            </a:r>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24</a:t>
            </a:fld>
            <a:endParaRPr lang="tr-TR" sz="2000" b="1">
              <a:solidFill>
                <a:schemeClr val="tx1"/>
              </a:solidFill>
            </a:endParaRPr>
          </a:p>
        </p:txBody>
      </p:sp>
    </p:spTree>
    <p:extLst>
      <p:ext uri="{BB962C8B-B14F-4D97-AF65-F5344CB8AC3E}">
        <p14:creationId xmlns:p14="http://schemas.microsoft.com/office/powerpoint/2010/main" val="536992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576064"/>
          </a:xfrm>
        </p:spPr>
        <p:txBody>
          <a:bodyPr>
            <a:noAutofit/>
          </a:bodyPr>
          <a:lstStyle/>
          <a:p>
            <a:pPr algn="ctr"/>
            <a:r>
              <a:rPr lang="tr-TR" sz="2800" dirty="0"/>
              <a:t/>
            </a:r>
            <a:br>
              <a:rPr lang="tr-TR" sz="2800" dirty="0"/>
            </a:br>
            <a:r>
              <a:rPr lang="tr-TR" sz="2800" b="1" dirty="0" smtClean="0"/>
              <a:t>BAYRAKLARIN DÜŞÜMÜ</a:t>
            </a:r>
            <a:endParaRPr lang="tr-TR" sz="2800" b="1" dirty="0"/>
          </a:p>
        </p:txBody>
      </p:sp>
      <p:sp>
        <p:nvSpPr>
          <p:cNvPr id="3" name="İçerik Yer Tutucusu 2"/>
          <p:cNvSpPr>
            <a:spLocks noGrp="1"/>
          </p:cNvSpPr>
          <p:nvPr>
            <p:ph sz="half" idx="1"/>
          </p:nvPr>
        </p:nvSpPr>
        <p:spPr>
          <a:xfrm>
            <a:off x="457200" y="1268760"/>
            <a:ext cx="8219256" cy="5256584"/>
          </a:xfrm>
        </p:spPr>
        <p:txBody>
          <a:bodyPr>
            <a:noAutofit/>
          </a:bodyPr>
          <a:lstStyle/>
          <a:p>
            <a:pPr algn="just"/>
            <a:r>
              <a:rPr lang="tr-TR" sz="2400" dirty="0" smtClean="0">
                <a:effectLst>
                  <a:outerShdw blurRad="38100" dist="38100" dir="2700000" algn="tl">
                    <a:srgbClr val="000000">
                      <a:alpha val="43137"/>
                    </a:srgbClr>
                  </a:outerShdw>
                </a:effectLst>
              </a:rPr>
              <a:t>Soru</a:t>
            </a:r>
            <a:r>
              <a:rPr lang="tr-TR" sz="2400" dirty="0"/>
              <a:t>: </a:t>
            </a:r>
            <a:r>
              <a:rPr lang="tr-TR" sz="2400" b="1" dirty="0"/>
              <a:t>Okulda </a:t>
            </a:r>
            <a:r>
              <a:rPr lang="tr-TR" sz="2400" b="1" dirty="0" smtClean="0"/>
              <a:t>Eskimiş</a:t>
            </a:r>
            <a:r>
              <a:rPr lang="tr-TR" sz="2400" b="1" dirty="0"/>
              <a:t>, solmuş, yırtılmış ve kullanılamayacak duruma gelmiş </a:t>
            </a:r>
            <a:r>
              <a:rPr lang="tr-TR" sz="2400" b="1" dirty="0" smtClean="0"/>
              <a:t>bayraklar</a:t>
            </a:r>
            <a:r>
              <a:rPr lang="tr-TR" sz="2400" dirty="0" smtClean="0"/>
              <a:t>?</a:t>
            </a:r>
          </a:p>
          <a:p>
            <a:pPr marL="0" indent="0" algn="just">
              <a:buNone/>
            </a:pPr>
            <a:endParaRPr lang="tr-TR" sz="1200" dirty="0"/>
          </a:p>
          <a:p>
            <a:pPr algn="just"/>
            <a:r>
              <a:rPr lang="tr-TR" sz="1800" b="1" dirty="0" smtClean="0">
                <a:effectLst>
                  <a:outerShdw blurRad="38100" dist="38100" dir="2700000" algn="tl">
                    <a:srgbClr val="000000">
                      <a:alpha val="43137"/>
                    </a:srgbClr>
                  </a:outerShdw>
                </a:effectLst>
              </a:rPr>
              <a:t>Cevap</a:t>
            </a:r>
            <a:r>
              <a:rPr lang="tr-TR" sz="1800" dirty="0" smtClean="0"/>
              <a:t>: </a:t>
            </a:r>
          </a:p>
          <a:p>
            <a:pPr marL="0" indent="0" algn="just">
              <a:buNone/>
            </a:pPr>
            <a:r>
              <a:rPr lang="tr-TR" sz="1400" dirty="0" smtClean="0"/>
              <a:t>	</a:t>
            </a:r>
            <a:r>
              <a:rPr lang="tr-TR" sz="2000" dirty="0" smtClean="0"/>
              <a:t>Eskimiş</a:t>
            </a:r>
            <a:r>
              <a:rPr lang="tr-TR" sz="2000" dirty="0"/>
              <a:t>, solmuş, yırtılmış ve kullanılamayacak duruma gelmiş bayrakları elinde bulunduran gerçek veya tüzel kişiler ile resmi kurum ve kuruluşlar bu bayrakları </a:t>
            </a:r>
          </a:p>
          <a:p>
            <a:pPr lvl="1"/>
            <a:r>
              <a:rPr lang="tr-TR" dirty="0"/>
              <a:t>ilçelerde kaymakamlığa, </a:t>
            </a:r>
          </a:p>
          <a:p>
            <a:pPr lvl="1"/>
            <a:r>
              <a:rPr lang="tr-TR" dirty="0"/>
              <a:t>illerde valiliğe, teslim ederler</a:t>
            </a:r>
            <a:r>
              <a:rPr lang="tr-TR" dirty="0" smtClean="0"/>
              <a:t>.</a:t>
            </a:r>
            <a:r>
              <a:rPr lang="tr-TR" sz="2000" b="1" dirty="0" smtClean="0"/>
              <a:t>) HÜKMÜ GEREĞİ</a:t>
            </a:r>
          </a:p>
          <a:p>
            <a:pPr marL="0" indent="0" algn="just">
              <a:buNone/>
            </a:pPr>
            <a:endParaRPr lang="tr-TR" sz="700" b="1" dirty="0"/>
          </a:p>
          <a:p>
            <a:pPr marL="0" indent="0" algn="just">
              <a:buNone/>
            </a:pPr>
            <a:r>
              <a:rPr lang="tr-TR" sz="2400" dirty="0" smtClean="0"/>
              <a:t>Yıpranma </a:t>
            </a:r>
            <a:r>
              <a:rPr lang="tr-TR" sz="2400" dirty="0"/>
              <a:t>nedeniyle kullanılamaz hale gelen bayraklar, </a:t>
            </a:r>
          </a:p>
          <a:p>
            <a:pPr lvl="1" algn="just"/>
            <a:r>
              <a:rPr lang="tr-TR" sz="2000" b="1" i="1" dirty="0"/>
              <a:t>Kayıttan Düşme Teklif ve Onay Tutanağı,</a:t>
            </a:r>
          </a:p>
          <a:p>
            <a:pPr lvl="1" algn="just"/>
            <a:r>
              <a:rPr lang="tr-TR" sz="2000" b="1" i="1" dirty="0"/>
              <a:t>Taşınır İşlem Fişi düzenlenerek kayıtlardan çıkarılır ve </a:t>
            </a:r>
          </a:p>
          <a:p>
            <a:pPr lvl="1" algn="just"/>
            <a:r>
              <a:rPr lang="tr-TR" sz="2000" b="1" i="1" dirty="0"/>
              <a:t>düşümü tamamlanmış olan bayraklar Tutanakla </a:t>
            </a:r>
            <a:r>
              <a:rPr lang="tr-TR" sz="2000" b="1" dirty="0"/>
              <a:t>(</a:t>
            </a:r>
            <a:r>
              <a:rPr lang="tr-TR" sz="2000" b="1" dirty="0" smtClean="0"/>
              <a:t>İlçe </a:t>
            </a:r>
            <a:r>
              <a:rPr lang="tr-TR" sz="2000" b="1" dirty="0"/>
              <a:t>MEM/Taşınır Birimine tutanakla teslim edilecek)</a:t>
            </a:r>
            <a:endParaRPr lang="tr-TR" sz="2000" b="1" i="1" dirty="0"/>
          </a:p>
          <a:p>
            <a:pPr marL="393192" lvl="1" indent="0">
              <a:buNone/>
            </a:pPr>
            <a:endParaRPr lang="tr-TR" sz="1600" b="1" dirty="0"/>
          </a:p>
          <a:p>
            <a:pPr algn="just"/>
            <a:endParaRPr lang="tr-TR" sz="1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25</a:t>
            </a:fld>
            <a:endParaRPr lang="tr-TR" sz="2000" b="1">
              <a:solidFill>
                <a:schemeClr val="tx1"/>
              </a:solidFill>
            </a:endParaRPr>
          </a:p>
        </p:txBody>
      </p:sp>
    </p:spTree>
    <p:extLst>
      <p:ext uri="{BB962C8B-B14F-4D97-AF65-F5344CB8AC3E}">
        <p14:creationId xmlns:p14="http://schemas.microsoft.com/office/powerpoint/2010/main" val="3148701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576064"/>
          </a:xfrm>
        </p:spPr>
        <p:txBody>
          <a:bodyPr>
            <a:noAutofit/>
          </a:bodyPr>
          <a:lstStyle/>
          <a:p>
            <a:pPr algn="ctr"/>
            <a:r>
              <a:rPr lang="tr-TR" sz="2800" dirty="0"/>
              <a:t/>
            </a:r>
            <a:br>
              <a:rPr lang="tr-TR" sz="2800" dirty="0"/>
            </a:br>
            <a:r>
              <a:rPr lang="tr-TR" sz="2800" b="1" dirty="0" smtClean="0"/>
              <a:t>HURDAYA AYRILAN MALZEMELERİN DURUMU</a:t>
            </a:r>
            <a:endParaRPr lang="tr-TR" sz="2800" b="1" dirty="0"/>
          </a:p>
        </p:txBody>
      </p:sp>
      <p:sp>
        <p:nvSpPr>
          <p:cNvPr id="3" name="İçerik Yer Tutucusu 2"/>
          <p:cNvSpPr>
            <a:spLocks noGrp="1"/>
          </p:cNvSpPr>
          <p:nvPr>
            <p:ph sz="half" idx="1"/>
          </p:nvPr>
        </p:nvSpPr>
        <p:spPr>
          <a:xfrm>
            <a:off x="457200" y="1268760"/>
            <a:ext cx="8219256" cy="5256584"/>
          </a:xfrm>
        </p:spPr>
        <p:txBody>
          <a:bodyPr>
            <a:noAutofit/>
          </a:bodyPr>
          <a:lstStyle/>
          <a:p>
            <a:pPr algn="just"/>
            <a:r>
              <a:rPr lang="tr-TR" sz="2400" dirty="0" smtClean="0">
                <a:effectLst>
                  <a:outerShdw blurRad="38100" dist="38100" dir="2700000" algn="tl">
                    <a:srgbClr val="000000">
                      <a:alpha val="43137"/>
                    </a:srgbClr>
                  </a:outerShdw>
                </a:effectLst>
              </a:rPr>
              <a:t>Soru</a:t>
            </a:r>
            <a:r>
              <a:rPr lang="tr-TR" sz="2400" dirty="0"/>
              <a:t>: </a:t>
            </a:r>
            <a:r>
              <a:rPr lang="tr-TR" sz="2400" b="1" dirty="0"/>
              <a:t>Okulda </a:t>
            </a:r>
            <a:r>
              <a:rPr lang="tr-TR" sz="2400" b="1" dirty="0" smtClean="0"/>
              <a:t>Eskimiş</a:t>
            </a:r>
            <a:r>
              <a:rPr lang="tr-TR" sz="2400" b="1" dirty="0"/>
              <a:t>, solmuş, yırtılmış ve kullanılamayacak duruma gelmiş </a:t>
            </a:r>
            <a:r>
              <a:rPr lang="tr-TR" sz="2400" b="1" dirty="0" smtClean="0"/>
              <a:t>bayraklar</a:t>
            </a:r>
            <a:r>
              <a:rPr lang="tr-TR" sz="2400" dirty="0" smtClean="0"/>
              <a:t>?</a:t>
            </a:r>
          </a:p>
          <a:p>
            <a:pPr marL="0" indent="0" algn="just">
              <a:buNone/>
            </a:pPr>
            <a:endParaRPr lang="tr-TR" sz="1200" dirty="0"/>
          </a:p>
          <a:p>
            <a:pPr algn="just"/>
            <a:r>
              <a:rPr lang="tr-TR" sz="1800" b="1" dirty="0" smtClean="0">
                <a:effectLst>
                  <a:outerShdw blurRad="38100" dist="38100" dir="2700000" algn="tl">
                    <a:srgbClr val="000000">
                      <a:alpha val="43137"/>
                    </a:srgbClr>
                  </a:outerShdw>
                </a:effectLst>
              </a:rPr>
              <a:t>Cevap</a:t>
            </a:r>
            <a:r>
              <a:rPr lang="tr-TR" sz="1800" dirty="0" smtClean="0"/>
              <a:t>: </a:t>
            </a:r>
          </a:p>
          <a:p>
            <a:pPr lvl="1" algn="just"/>
            <a:r>
              <a:rPr lang="tr-TR" sz="2000" dirty="0" smtClean="0"/>
              <a:t>Hurdaya </a:t>
            </a:r>
            <a:r>
              <a:rPr lang="tr-TR" sz="2000" dirty="0"/>
              <a:t>ayrılan veya imha edilen taşınırlar Taşınır İşlem Fişi düzenlenerek kayıtlardan çıkarılır. Fişin ekine Kayıttan Düşme Teklif ve Onay Tutanağının bir nüshası </a:t>
            </a:r>
            <a:r>
              <a:rPr lang="tr-TR" sz="2000" dirty="0" smtClean="0"/>
              <a:t>bağlanır. Onaylı listenin bir örneği satışı için Defterdarlığı/</a:t>
            </a:r>
            <a:r>
              <a:rPr lang="tr-TR" sz="2000" dirty="0" err="1" smtClean="0"/>
              <a:t>Malmüdürlüğü</a:t>
            </a:r>
            <a:r>
              <a:rPr lang="tr-TR" sz="2000" dirty="0" smtClean="0"/>
              <a:t> Milli Emlak Müdürlüğüne resmi yazı ile bildirilecektir. </a:t>
            </a:r>
          </a:p>
          <a:p>
            <a:pPr marL="0" indent="0" algn="just">
              <a:buNone/>
            </a:pPr>
            <a:r>
              <a:rPr lang="tr-TR" sz="2000" dirty="0" smtClean="0"/>
              <a:t>	Milli </a:t>
            </a:r>
            <a:r>
              <a:rPr lang="tr-TR" sz="2000" dirty="0"/>
              <a:t>Emlak </a:t>
            </a:r>
            <a:r>
              <a:rPr lang="tr-TR" sz="2000" dirty="0" smtClean="0"/>
              <a:t>Müdürlüğünce malzemenin satışı yapıldıktan sonra Genel Bütçeye gelir olarak kaydedilir. Malzemeler verilirken sadece listede bildirilen malzemeler hazır halde bulundurularak ve tutanakla verilir.</a:t>
            </a:r>
          </a:p>
          <a:p>
            <a:pPr lvl="1" algn="just"/>
            <a:r>
              <a:rPr lang="tr-TR" sz="2000" b="1" i="1" dirty="0"/>
              <a:t>Düşümü yapılıp hurdaya ayrılan taşınırların satışına Maliye Bakanlığı yetkilidir (Milli Emlak). Okul/kurum idaresi tarafından satışı yoluna gidilmemelidir.</a:t>
            </a:r>
          </a:p>
          <a:p>
            <a:pPr marL="0" indent="0" algn="just">
              <a:buNone/>
            </a:pPr>
            <a:endParaRPr lang="tr-TR" sz="2400" b="1" dirty="0"/>
          </a:p>
          <a:p>
            <a:pPr algn="just"/>
            <a:endParaRPr lang="tr-TR" sz="1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26</a:t>
            </a:fld>
            <a:endParaRPr lang="tr-TR" sz="2000" b="1">
              <a:solidFill>
                <a:schemeClr val="tx1"/>
              </a:solidFill>
            </a:endParaRPr>
          </a:p>
        </p:txBody>
      </p:sp>
    </p:spTree>
    <p:extLst>
      <p:ext uri="{BB962C8B-B14F-4D97-AF65-F5344CB8AC3E}">
        <p14:creationId xmlns:p14="http://schemas.microsoft.com/office/powerpoint/2010/main" val="1429413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576064"/>
          </a:xfrm>
        </p:spPr>
        <p:txBody>
          <a:bodyPr>
            <a:noAutofit/>
          </a:bodyPr>
          <a:lstStyle/>
          <a:p>
            <a:pPr algn="ctr"/>
            <a:r>
              <a:rPr lang="tr-TR" sz="2800" dirty="0"/>
              <a:t/>
            </a:r>
            <a:br>
              <a:rPr lang="tr-TR" sz="2800" dirty="0"/>
            </a:br>
            <a:r>
              <a:rPr lang="tr-TR" sz="2800" b="1" dirty="0" smtClean="0"/>
              <a:t>DİKKAT EDİLECEK HUSUSLAR</a:t>
            </a:r>
            <a:endParaRPr lang="tr-TR" sz="2800" b="1" dirty="0"/>
          </a:p>
        </p:txBody>
      </p:sp>
      <p:sp>
        <p:nvSpPr>
          <p:cNvPr id="3" name="İçerik Yer Tutucusu 2"/>
          <p:cNvSpPr>
            <a:spLocks noGrp="1"/>
          </p:cNvSpPr>
          <p:nvPr>
            <p:ph sz="half" idx="1"/>
          </p:nvPr>
        </p:nvSpPr>
        <p:spPr>
          <a:xfrm>
            <a:off x="457200" y="1268760"/>
            <a:ext cx="8219256" cy="5256584"/>
          </a:xfrm>
        </p:spPr>
        <p:txBody>
          <a:bodyPr>
            <a:noAutofit/>
          </a:bodyPr>
          <a:lstStyle/>
          <a:p>
            <a:pPr algn="just"/>
            <a:r>
              <a:rPr lang="tr-TR" sz="2000" dirty="0"/>
              <a:t>Okullarca yapılacak malzeme talepleri için Taşınır İstek Belgesi düzenlenecek ve okul müdürünün imzasını taşıyacaktır. </a:t>
            </a:r>
            <a:endParaRPr lang="tr-TR" sz="2000" dirty="0" smtClean="0"/>
          </a:p>
          <a:p>
            <a:pPr marL="0" indent="0" algn="just">
              <a:buNone/>
            </a:pPr>
            <a:r>
              <a:rPr lang="tr-TR" sz="2000" dirty="0" smtClean="0"/>
              <a:t>UYARI</a:t>
            </a:r>
            <a:r>
              <a:rPr lang="tr-TR" sz="2000" dirty="0"/>
              <a:t>: 	Bazı okullardan gelen Taşınır İstek Bilgisi mühürlenmektedir. Bu </a:t>
            </a:r>
            <a:r>
              <a:rPr lang="tr-TR" sz="2000" dirty="0" smtClean="0"/>
              <a:t>kesinlikle yapılmamalı.</a:t>
            </a:r>
            <a:endParaRPr lang="tr-TR" sz="2000" dirty="0"/>
          </a:p>
          <a:p>
            <a:pPr algn="just"/>
            <a:r>
              <a:rPr lang="tr-TR" sz="2000" dirty="0"/>
              <a:t>Okullardaki BT Sınıfının iptal edilmesi, devredilmesi, düşümün yapılması iş ve işlemleri öncelikle Bilgi İşlem Birimince Onay verildikten sonra KBS TKYS de, parasal limitler de dikkate alınarak yapılacaktır.</a:t>
            </a:r>
          </a:p>
          <a:p>
            <a:pPr algn="just"/>
            <a:r>
              <a:rPr lang="tr-TR" sz="2000" dirty="0"/>
              <a:t>Devretmede Dayandığı belgenin tarihi ve sayısına Taşınır İstek Belgesinin tarih ve sayısı ya da harcama yetkilisinin malların gönderilmesine dair olur yazısının tarih ve sayısı yazılır</a:t>
            </a:r>
            <a:r>
              <a:rPr lang="tr-TR" sz="2000" dirty="0" smtClean="0"/>
              <a:t>.</a:t>
            </a:r>
          </a:p>
          <a:p>
            <a:pPr algn="just"/>
            <a:r>
              <a:rPr lang="tr-TR" sz="2000" dirty="0"/>
              <a:t>Sorumlulukları nedeniyle taşınır kayıt ve kontrol </a:t>
            </a:r>
            <a:r>
              <a:rPr lang="tr-TR" sz="2000" dirty="0" smtClean="0"/>
              <a:t>yetkilisi yerine </a:t>
            </a:r>
            <a:r>
              <a:rPr lang="tr-TR" sz="2000" dirty="0"/>
              <a:t>diye imza olmaz. </a:t>
            </a:r>
            <a:r>
              <a:rPr lang="tr-TR" sz="2000" dirty="0" err="1"/>
              <a:t>Evrağı</a:t>
            </a:r>
            <a:r>
              <a:rPr lang="tr-TR" sz="2000" dirty="0"/>
              <a:t> taşınır kayıt ve kontrol yetkilisi </a:t>
            </a:r>
            <a:r>
              <a:rPr lang="tr-TR" sz="2000" dirty="0" smtClean="0"/>
              <a:t>imzalamalıdır.</a:t>
            </a:r>
          </a:p>
          <a:p>
            <a:pPr lvl="0" algn="just"/>
            <a:r>
              <a:rPr lang="tr-TR" sz="2000" dirty="0" err="1" smtClean="0"/>
              <a:t>Birimlerarası</a:t>
            </a:r>
            <a:r>
              <a:rPr lang="tr-TR" sz="2000" dirty="0" smtClean="0"/>
              <a:t> </a:t>
            </a:r>
            <a:r>
              <a:rPr lang="tr-TR" sz="2000" dirty="0" err="1"/>
              <a:t>deviri</a:t>
            </a:r>
            <a:r>
              <a:rPr lang="tr-TR" sz="2000" dirty="0"/>
              <a:t> kendisi yapan kurumlarda; kurum yeni açıldığında yeni kurumda ambar tanımlanmadan sistem devir yapmaya izin vermemektedir.</a:t>
            </a:r>
          </a:p>
          <a:p>
            <a:pPr algn="just"/>
            <a:endParaRPr lang="tr-TR" sz="2000" dirty="0"/>
          </a:p>
          <a:p>
            <a:pPr marL="0" indent="0" algn="just">
              <a:buNone/>
            </a:pPr>
            <a:endParaRPr lang="tr-TR" sz="2400" b="1" dirty="0"/>
          </a:p>
          <a:p>
            <a:pPr algn="just"/>
            <a:endParaRPr lang="tr-TR" sz="1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27</a:t>
            </a:fld>
            <a:endParaRPr lang="tr-TR" sz="2000" b="1">
              <a:solidFill>
                <a:schemeClr val="tx1"/>
              </a:solidFill>
            </a:endParaRPr>
          </a:p>
        </p:txBody>
      </p:sp>
    </p:spTree>
    <p:extLst>
      <p:ext uri="{BB962C8B-B14F-4D97-AF65-F5344CB8AC3E}">
        <p14:creationId xmlns:p14="http://schemas.microsoft.com/office/powerpoint/2010/main" val="33717588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229600" cy="780696"/>
          </a:xfrm>
        </p:spPr>
        <p:txBody>
          <a:bodyPr>
            <a:noAutofit/>
          </a:bodyPr>
          <a:lstStyle/>
          <a:p>
            <a:pPr algn="ctr"/>
            <a:r>
              <a:rPr lang="tr-TR" sz="3600" dirty="0" smtClean="0"/>
              <a:t>KAYITTAN DÜŞME İŞLEMLERİ NASIL YAPILIR?</a:t>
            </a:r>
            <a:endParaRPr lang="tr-TR" sz="3600" dirty="0"/>
          </a:p>
        </p:txBody>
      </p:sp>
      <p:sp>
        <p:nvSpPr>
          <p:cNvPr id="5" name="Slayt Numarası Yer Tutucusu 4"/>
          <p:cNvSpPr>
            <a:spLocks noGrp="1"/>
          </p:cNvSpPr>
          <p:nvPr>
            <p:ph type="sldNum" sz="quarter" idx="12"/>
          </p:nvPr>
        </p:nvSpPr>
        <p:spPr/>
        <p:txBody>
          <a:bodyPr/>
          <a:lstStyle/>
          <a:p>
            <a:fld id="{BD6CFADD-681B-4A19-B3EC-65FFE0226627}" type="slidenum">
              <a:rPr lang="tr-TR" smtClean="0"/>
              <a:pPr/>
              <a:t>28</a:t>
            </a:fld>
            <a:endParaRPr lang="tr-TR"/>
          </a:p>
        </p:txBody>
      </p:sp>
      <p:sp>
        <p:nvSpPr>
          <p:cNvPr id="6" name="İçerik Yer Tutucusu 2"/>
          <p:cNvSpPr>
            <a:spLocks noGrp="1"/>
          </p:cNvSpPr>
          <p:nvPr>
            <p:ph sz="half" idx="1"/>
          </p:nvPr>
        </p:nvSpPr>
        <p:spPr>
          <a:xfrm>
            <a:off x="323528" y="1401384"/>
            <a:ext cx="8496944" cy="4773860"/>
          </a:xfrm>
        </p:spPr>
        <p:txBody>
          <a:bodyPr>
            <a:noAutofit/>
          </a:bodyPr>
          <a:lstStyle/>
          <a:p>
            <a:pPr marL="0" indent="0">
              <a:buNone/>
            </a:pPr>
            <a:r>
              <a:rPr lang="tr-TR" sz="1800" dirty="0" smtClean="0">
                <a:solidFill>
                  <a:srgbClr val="FF0000"/>
                </a:solidFill>
                <a:latin typeface="Times New Roman" panose="02020603050405020304" pitchFamily="18" charset="0"/>
                <a:cs typeface="Times New Roman" panose="02020603050405020304" pitchFamily="18" charset="0"/>
              </a:rPr>
              <a:t>Taşınır </a:t>
            </a:r>
            <a:r>
              <a:rPr lang="tr-TR" sz="1800" dirty="0">
                <a:solidFill>
                  <a:srgbClr val="FF0000"/>
                </a:solidFill>
                <a:latin typeface="Times New Roman" panose="02020603050405020304" pitchFamily="18" charset="0"/>
                <a:cs typeface="Times New Roman" panose="02020603050405020304" pitchFamily="18" charset="0"/>
              </a:rPr>
              <a:t>Mal </a:t>
            </a:r>
            <a:r>
              <a:rPr lang="tr-TR" sz="1800" dirty="0" smtClean="0">
                <a:solidFill>
                  <a:srgbClr val="FF0000"/>
                </a:solidFill>
              </a:rPr>
              <a:t>Yönetmeliğin </a:t>
            </a:r>
            <a:r>
              <a:rPr lang="tr-TR" sz="1800" dirty="0">
                <a:solidFill>
                  <a:srgbClr val="FF0000"/>
                </a:solidFill>
                <a:latin typeface="Times New Roman" panose="02020603050405020304" pitchFamily="18" charset="0"/>
                <a:cs typeface="Times New Roman" panose="02020603050405020304" pitchFamily="18" charset="0"/>
              </a:rPr>
              <a:t>28.Maddesinin (1) fıkrasında </a:t>
            </a:r>
            <a:r>
              <a:rPr lang="tr-TR" sz="1800" dirty="0"/>
              <a:t>“Ekonomik ömrünü tamamlamış olan veya tamamlamadığı halde teknik ve fiziki nedenlerle kullanılmasında yarar görülmeyerek hizmet dışı bırakılması gerektiği ilgililer veya özel mevzuatı çerçevesinde oluşturulan komisyon tarafından bildirilen taşınırlar, </a:t>
            </a:r>
            <a:r>
              <a:rPr lang="tr-TR" sz="1800" dirty="0">
                <a:solidFill>
                  <a:srgbClr val="FF0000"/>
                </a:solidFill>
              </a:rPr>
              <a:t>harcama yetkilisinin belirleyeceği en az üç kişiden oluşan komisyon tarafından değerlendirilir</a:t>
            </a:r>
            <a:r>
              <a:rPr lang="tr-TR" sz="1800" dirty="0"/>
              <a:t>.” hükmüne yer verilmiştir</a:t>
            </a:r>
            <a:r>
              <a:rPr lang="tr-TR" sz="1800" dirty="0" smtClean="0"/>
              <a:t>.</a:t>
            </a:r>
          </a:p>
          <a:p>
            <a:pPr marL="0" indent="0">
              <a:buNone/>
            </a:pPr>
            <a:r>
              <a:rPr lang="tr-TR" sz="2000" dirty="0" smtClean="0"/>
              <a:t> </a:t>
            </a:r>
            <a:r>
              <a:rPr lang="tr-TR" sz="2000" dirty="0"/>
              <a:t>Bu çerçevede, hurdaya ayırma nedeniyle çıkış yapılabilmesi için;</a:t>
            </a:r>
          </a:p>
          <a:p>
            <a:pPr marL="457200" indent="-457200">
              <a:buFont typeface="+mj-lt"/>
              <a:buAutoNum type="arabicPeriod"/>
            </a:pPr>
            <a:r>
              <a:rPr lang="tr-TR" sz="1800" dirty="0" smtClean="0"/>
              <a:t>Kayıttan Düşme Teklif Ve Onay Tutanağı okul tarafından İlçe Milli Eğitim Müdürlüğüne gönderilir. </a:t>
            </a:r>
          </a:p>
          <a:p>
            <a:pPr marL="457200" indent="-457200">
              <a:buFont typeface="+mj-lt"/>
              <a:buAutoNum type="arabicPeriod"/>
            </a:pPr>
            <a:r>
              <a:rPr lang="tr-TR" sz="1800" dirty="0" smtClean="0"/>
              <a:t>İlçe MEM komisyon onayını alır ve okula bildirir. </a:t>
            </a:r>
          </a:p>
          <a:p>
            <a:pPr marL="457200" indent="-457200">
              <a:buFont typeface="+mj-lt"/>
              <a:buAutoNum type="arabicPeriod"/>
            </a:pPr>
            <a:r>
              <a:rPr lang="tr-TR" sz="1800" dirty="0" smtClean="0"/>
              <a:t>Komisyon </a:t>
            </a:r>
            <a:r>
              <a:rPr lang="tr-TR" sz="1800" dirty="0"/>
              <a:t>Kayıttan Düşme Teklif Ve Onay </a:t>
            </a:r>
            <a:r>
              <a:rPr lang="tr-TR" sz="1800" dirty="0" err="1" smtClean="0"/>
              <a:t>Tutanağı’nda</a:t>
            </a:r>
            <a:r>
              <a:rPr lang="tr-TR" sz="1800" dirty="0" smtClean="0"/>
              <a:t> belirtilen malzemeleri yerinde görür ve bir liste hazırlayarak teslim eder. </a:t>
            </a:r>
            <a:endParaRPr lang="tr-TR" sz="2000" dirty="0" smtClean="0"/>
          </a:p>
        </p:txBody>
      </p:sp>
      <p:graphicFrame>
        <p:nvGraphicFramePr>
          <p:cNvPr id="8" name="Tablo 7"/>
          <p:cNvGraphicFramePr>
            <a:graphicFrameLocks noGrp="1"/>
          </p:cNvGraphicFramePr>
          <p:nvPr>
            <p:extLst>
              <p:ext uri="{D42A27DB-BD31-4B8C-83A1-F6EECF244321}">
                <p14:modId xmlns:p14="http://schemas.microsoft.com/office/powerpoint/2010/main" val="2330268058"/>
              </p:ext>
            </p:extLst>
          </p:nvPr>
        </p:nvGraphicFramePr>
        <p:xfrm>
          <a:off x="457197" y="5013178"/>
          <a:ext cx="8363274" cy="1708299"/>
        </p:xfrm>
        <a:graphic>
          <a:graphicData uri="http://schemas.openxmlformats.org/drawingml/2006/table">
            <a:tbl>
              <a:tblPr firstRow="1" firstCol="1" bandRow="1">
                <a:tableStyleId>{5C22544A-7EE6-4342-B048-85BDC9FD1C3A}</a:tableStyleId>
              </a:tblPr>
              <a:tblGrid>
                <a:gridCol w="592734"/>
                <a:gridCol w="4322356"/>
                <a:gridCol w="1072768"/>
                <a:gridCol w="459758"/>
                <a:gridCol w="1915658"/>
              </a:tblGrid>
              <a:tr h="392909">
                <a:tc gridSpan="5">
                  <a:txBody>
                    <a:bodyPr/>
                    <a:lstStyle/>
                    <a:p>
                      <a:pPr algn="ctr">
                        <a:spcAft>
                          <a:spcPts val="0"/>
                        </a:spcAft>
                      </a:pPr>
                      <a:r>
                        <a:rPr lang="tr-TR" sz="1100" dirty="0" smtClean="0">
                          <a:effectLst/>
                        </a:rPr>
                        <a:t>Okulun</a:t>
                      </a:r>
                      <a:r>
                        <a:rPr lang="tr-TR" sz="1100" baseline="0" dirty="0" smtClean="0">
                          <a:effectLst/>
                        </a:rPr>
                        <a:t> Adı: Cumhuriyet İlkokulu  (Kurum Kodu)          </a:t>
                      </a:r>
                    </a:p>
                    <a:p>
                      <a:pPr algn="ctr">
                        <a:spcAft>
                          <a:spcPts val="0"/>
                        </a:spcAft>
                      </a:pPr>
                      <a:r>
                        <a:rPr lang="tr-TR" sz="1100" dirty="0" smtClean="0">
                          <a:effectLst/>
                        </a:rPr>
                        <a:t>MALZEME LİSTESİ</a:t>
                      </a:r>
                      <a:endParaRPr lang="tr-TR" sz="1200" i="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1660">
                <a:tc>
                  <a:txBody>
                    <a:bodyPr/>
                    <a:lstStyle/>
                    <a:p>
                      <a:pPr algn="ctr">
                        <a:spcAft>
                          <a:spcPts val="0"/>
                        </a:spcAft>
                      </a:pPr>
                      <a:r>
                        <a:rPr lang="tr-TR" sz="1000">
                          <a:effectLst/>
                        </a:rPr>
                        <a:t>Sıra No</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dirty="0">
                          <a:effectLst/>
                        </a:rPr>
                        <a:t>Taşınırın Adı</a:t>
                      </a:r>
                      <a:endParaRPr lang="tr-TR" sz="1200" i="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a:effectLst/>
                        </a:rPr>
                        <a:t>Ölçü Birimi</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a:effectLst/>
                        </a:rPr>
                        <a:t>Miktarı</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a:effectLst/>
                        </a:rPr>
                        <a:t>Açıklama</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r>
              <a:tr h="461240">
                <a:tc>
                  <a:txBody>
                    <a:bodyPr/>
                    <a:lstStyle/>
                    <a:p>
                      <a:pPr algn="ctr">
                        <a:spcAft>
                          <a:spcPts val="0"/>
                        </a:spcAft>
                      </a:pPr>
                      <a:r>
                        <a:rPr lang="tr-TR" sz="1000" dirty="0">
                          <a:effectLst/>
                        </a:rPr>
                        <a:t>1</a:t>
                      </a:r>
                      <a:endParaRPr lang="tr-TR" sz="1200" i="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tr-TR" sz="1000" dirty="0">
                          <a:effectLst/>
                        </a:rPr>
                        <a:t>Tek kişilik oturaklı sıra</a:t>
                      </a:r>
                      <a:endParaRPr lang="tr-TR" sz="1200" i="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a:effectLst/>
                        </a:rPr>
                        <a:t>Adet</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dirty="0">
                          <a:effectLst/>
                          <a:latin typeface="Times New Roman" panose="02020603050405020304" pitchFamily="18" charset="0"/>
                          <a:cs typeface="Times New Roman" panose="02020603050405020304" pitchFamily="18" charset="0"/>
                        </a:rPr>
                        <a:t>118</a:t>
                      </a:r>
                      <a:endParaRPr lang="tr-TR" sz="12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tr-TR" sz="900">
                          <a:effectLst/>
                        </a:rPr>
                        <a:t>Satışı için Milli Emlağa bildirilmesi</a:t>
                      </a:r>
                      <a:endParaRPr lang="tr-TR" sz="1200" i="1">
                        <a:effectLst/>
                        <a:latin typeface="Times New Roman" panose="02020603050405020304" pitchFamily="18" charset="0"/>
                        <a:ea typeface="Times New Roman" panose="02020603050405020304" pitchFamily="18" charset="0"/>
                      </a:endParaRPr>
                    </a:p>
                  </a:txBody>
                  <a:tcPr marL="68580" marR="68580" marT="0" marB="0"/>
                </a:tc>
              </a:tr>
              <a:tr h="170830">
                <a:tc>
                  <a:txBody>
                    <a:bodyPr/>
                    <a:lstStyle/>
                    <a:p>
                      <a:pPr algn="ctr">
                        <a:spcAft>
                          <a:spcPts val="0"/>
                        </a:spcAft>
                      </a:pPr>
                      <a:r>
                        <a:rPr lang="tr-TR" sz="1000">
                          <a:effectLst/>
                        </a:rPr>
                        <a:t>2</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tr-TR" sz="1000">
                          <a:effectLst/>
                        </a:rPr>
                        <a:t>Düz sehpalar</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a:effectLst/>
                        </a:rPr>
                        <a:t>Adet</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dirty="0">
                          <a:effectLst/>
                          <a:latin typeface="Times New Roman" panose="02020603050405020304" pitchFamily="18" charset="0"/>
                          <a:cs typeface="Times New Roman" panose="02020603050405020304" pitchFamily="18" charset="0"/>
                        </a:rPr>
                        <a:t>2</a:t>
                      </a:r>
                      <a:endParaRPr lang="tr-TR" sz="12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tr-TR" sz="1000">
                          <a:effectLst/>
                        </a:rPr>
                        <a:t> </a:t>
                      </a:r>
                      <a:endParaRPr lang="tr-TR" sz="1200" i="1">
                        <a:effectLst/>
                        <a:latin typeface="Times New Roman" panose="02020603050405020304" pitchFamily="18" charset="0"/>
                        <a:ea typeface="Times New Roman" panose="02020603050405020304" pitchFamily="18" charset="0"/>
                      </a:endParaRPr>
                    </a:p>
                  </a:txBody>
                  <a:tcPr marL="68580" marR="68580" marT="0" marB="0"/>
                </a:tc>
              </a:tr>
              <a:tr h="170830">
                <a:tc>
                  <a:txBody>
                    <a:bodyPr/>
                    <a:lstStyle/>
                    <a:p>
                      <a:pPr algn="ctr">
                        <a:spcAft>
                          <a:spcPts val="0"/>
                        </a:spcAft>
                      </a:pPr>
                      <a:r>
                        <a:rPr lang="tr-TR" sz="1000">
                          <a:effectLst/>
                        </a:rPr>
                        <a:t>3</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tr-TR" sz="1000">
                          <a:effectLst/>
                        </a:rPr>
                        <a:t>Diğer derslik haritaları veya derslik posterler</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a:effectLst/>
                        </a:rPr>
                        <a:t>Adet</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dirty="0">
                          <a:effectLst/>
                          <a:latin typeface="Times New Roman" panose="02020603050405020304" pitchFamily="18" charset="0"/>
                          <a:cs typeface="Times New Roman" panose="02020603050405020304" pitchFamily="18" charset="0"/>
                        </a:rPr>
                        <a:t>29</a:t>
                      </a:r>
                      <a:endParaRPr lang="tr-TR" sz="12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tr-TR" sz="1000">
                          <a:effectLst/>
                        </a:rPr>
                        <a:t>imha</a:t>
                      </a:r>
                      <a:endParaRPr lang="tr-TR" sz="1200" i="1">
                        <a:effectLst/>
                        <a:latin typeface="Times New Roman" panose="02020603050405020304" pitchFamily="18" charset="0"/>
                        <a:ea typeface="Times New Roman" panose="02020603050405020304" pitchFamily="18" charset="0"/>
                      </a:endParaRPr>
                    </a:p>
                  </a:txBody>
                  <a:tcPr marL="68580" marR="68580" marT="0" marB="0"/>
                </a:tc>
              </a:tr>
              <a:tr h="170830">
                <a:tc>
                  <a:txBody>
                    <a:bodyPr/>
                    <a:lstStyle/>
                    <a:p>
                      <a:pPr algn="ctr">
                        <a:spcAft>
                          <a:spcPts val="0"/>
                        </a:spcAft>
                      </a:pPr>
                      <a:r>
                        <a:rPr lang="tr-TR" sz="1000">
                          <a:effectLst/>
                        </a:rPr>
                        <a:t>4</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tr-TR" sz="1000">
                          <a:effectLst/>
                        </a:rPr>
                        <a:t>Derslik posterler veya setleri</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a:effectLst/>
                        </a:rPr>
                        <a:t>Adet</a:t>
                      </a:r>
                      <a:endParaRPr lang="tr-TR" sz="1200" i="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000" dirty="0">
                          <a:effectLst/>
                          <a:latin typeface="Times New Roman" panose="02020603050405020304" pitchFamily="18" charset="0"/>
                          <a:cs typeface="Times New Roman" panose="02020603050405020304" pitchFamily="18" charset="0"/>
                        </a:rPr>
                        <a:t>17</a:t>
                      </a:r>
                      <a:endParaRPr lang="tr-TR" sz="12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tr-TR" sz="1000" dirty="0">
                          <a:effectLst/>
                        </a:rPr>
                        <a:t>imha</a:t>
                      </a:r>
                      <a:endParaRPr lang="tr-TR" sz="1200" i="1"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97214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780696"/>
          </a:xfrm>
        </p:spPr>
        <p:txBody>
          <a:bodyPr>
            <a:noAutofit/>
          </a:bodyPr>
          <a:lstStyle/>
          <a:p>
            <a:pPr algn="ctr"/>
            <a:r>
              <a:rPr lang="tr-TR" sz="3600" dirty="0" smtClean="0"/>
              <a:t>KAYITTAN DÜŞME İŞLEMLERİ NASIL YAPILIR?</a:t>
            </a:r>
            <a:endParaRPr lang="tr-TR" sz="3600" dirty="0"/>
          </a:p>
        </p:txBody>
      </p:sp>
      <p:sp>
        <p:nvSpPr>
          <p:cNvPr id="5" name="Slayt Numarası Yer Tutucusu 4"/>
          <p:cNvSpPr>
            <a:spLocks noGrp="1"/>
          </p:cNvSpPr>
          <p:nvPr>
            <p:ph type="sldNum" sz="quarter" idx="12"/>
          </p:nvPr>
        </p:nvSpPr>
        <p:spPr/>
        <p:txBody>
          <a:bodyPr/>
          <a:lstStyle/>
          <a:p>
            <a:fld id="{BD6CFADD-681B-4A19-B3EC-65FFE0226627}" type="slidenum">
              <a:rPr lang="tr-TR" smtClean="0"/>
              <a:pPr/>
              <a:t>29</a:t>
            </a:fld>
            <a:endParaRPr lang="tr-TR"/>
          </a:p>
        </p:txBody>
      </p:sp>
      <p:sp>
        <p:nvSpPr>
          <p:cNvPr id="6" name="İçerik Yer Tutucusu 2"/>
          <p:cNvSpPr>
            <a:spLocks noGrp="1"/>
          </p:cNvSpPr>
          <p:nvPr>
            <p:ph sz="half" idx="1"/>
          </p:nvPr>
        </p:nvSpPr>
        <p:spPr>
          <a:xfrm>
            <a:off x="323528" y="1794148"/>
            <a:ext cx="8496944" cy="4536504"/>
          </a:xfrm>
        </p:spPr>
        <p:txBody>
          <a:bodyPr>
            <a:noAutofit/>
          </a:bodyPr>
          <a:lstStyle/>
          <a:p>
            <a:r>
              <a:rPr lang="tr-TR" sz="2000" dirty="0" smtClean="0"/>
              <a:t>Komisyon tarafından liste İlçe </a:t>
            </a:r>
            <a:r>
              <a:rPr lang="tr-TR" sz="2000" dirty="0" err="1" smtClean="0"/>
              <a:t>MEM’e</a:t>
            </a:r>
            <a:r>
              <a:rPr lang="tr-TR" sz="2000" dirty="0" smtClean="0"/>
              <a:t> geldikten sonra </a:t>
            </a:r>
            <a:r>
              <a:rPr lang="tr-TR" sz="2000" dirty="0">
                <a:latin typeface="Times New Roman" panose="02020603050405020304" pitchFamily="18" charset="0"/>
                <a:cs typeface="Times New Roman" panose="02020603050405020304" pitchFamily="18" charset="0"/>
              </a:rPr>
              <a:t>Parasal Sınırlar ve Oranlar Hakkında Genel Tebliğ </a:t>
            </a:r>
            <a:r>
              <a:rPr lang="tr-TR" sz="2000" dirty="0" smtClean="0">
                <a:latin typeface="Times New Roman" panose="02020603050405020304" pitchFamily="18" charset="0"/>
                <a:cs typeface="Times New Roman" panose="02020603050405020304" pitchFamily="18" charset="0"/>
              </a:rPr>
              <a:t>gereğince Harcama Birimince onaylandıktan sonra;</a:t>
            </a:r>
          </a:p>
          <a:p>
            <a:r>
              <a:rPr lang="tr-TR" sz="2000" dirty="0" smtClean="0"/>
              <a:t> </a:t>
            </a:r>
            <a:r>
              <a:rPr lang="tr-TR" sz="2000" dirty="0"/>
              <a:t>Taşınır çeşitli nedenlerle imha edilecekse imha edildiğine dair komisyon raporu düzenlenecektir.</a:t>
            </a:r>
          </a:p>
          <a:p>
            <a:r>
              <a:rPr lang="tr-TR" sz="2000" dirty="0" smtClean="0"/>
              <a:t>Onaydan </a:t>
            </a:r>
            <a:r>
              <a:rPr lang="tr-TR" sz="2000" dirty="0"/>
              <a:t>sonra Taşınır İşlem Fişi düzenlenerek muhasebe birimine gönderilecektir. Okulun Harcama Birimi olması sebebiyle </a:t>
            </a:r>
            <a:r>
              <a:rPr lang="tr-TR" sz="2000" dirty="0" smtClean="0"/>
              <a:t>Yönetmeliğin </a:t>
            </a:r>
            <a:r>
              <a:rPr lang="tr-TR" sz="2000" dirty="0">
                <a:latin typeface="Times New Roman" panose="02020603050405020304" pitchFamily="18" charset="0"/>
                <a:cs typeface="Times New Roman" panose="02020603050405020304" pitchFamily="18" charset="0"/>
              </a:rPr>
              <a:t>28.</a:t>
            </a:r>
            <a:r>
              <a:rPr lang="tr-TR" sz="2000" dirty="0"/>
              <a:t>Maddesinde belirtilen iş ve işlemlerin okul müdürlüğü tarafından </a:t>
            </a:r>
            <a:r>
              <a:rPr lang="tr-TR" sz="2000" dirty="0" smtClean="0"/>
              <a:t>yapılacaktır.</a:t>
            </a:r>
          </a:p>
          <a:p>
            <a:r>
              <a:rPr lang="tr-TR" sz="2000" dirty="0" smtClean="0">
                <a:latin typeface="Times New Roman" panose="02020603050405020304" pitchFamily="18" charset="0"/>
                <a:cs typeface="Times New Roman" panose="02020603050405020304" pitchFamily="18" charset="0"/>
              </a:rPr>
              <a:t>Ekonomik değeri olan malzemeler liste halinde Milli Emlak Müdürlüğüne bildirilecek,</a:t>
            </a:r>
          </a:p>
          <a:p>
            <a:r>
              <a:rPr lang="tr-TR" sz="2000" dirty="0" smtClean="0">
                <a:latin typeface="Times New Roman" panose="02020603050405020304" pitchFamily="18" charset="0"/>
                <a:cs typeface="Times New Roman" panose="02020603050405020304" pitchFamily="18" charset="0"/>
              </a:rPr>
              <a:t>Hurdaya ayrılan malzemeler tutanak altına alınacak,</a:t>
            </a:r>
          </a:p>
          <a:p>
            <a:r>
              <a:rPr lang="tr-TR" sz="2000" dirty="0" smtClean="0">
                <a:latin typeface="Times New Roman" panose="02020603050405020304" pitchFamily="18" charset="0"/>
                <a:cs typeface="Times New Roman" panose="02020603050405020304" pitchFamily="18" charset="0"/>
              </a:rPr>
              <a:t>Kayıttan Düşme TİF i, Liste İlçe MEM e bildirilecek</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0703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UYARI</a:t>
            </a:r>
            <a:endParaRPr lang="tr-TR" sz="4000" b="1" dirty="0"/>
          </a:p>
        </p:txBody>
      </p:sp>
      <p:sp>
        <p:nvSpPr>
          <p:cNvPr id="3" name="İçerik Yer Tutucusu 2"/>
          <p:cNvSpPr>
            <a:spLocks noGrp="1"/>
          </p:cNvSpPr>
          <p:nvPr>
            <p:ph sz="half" idx="1"/>
          </p:nvPr>
        </p:nvSpPr>
        <p:spPr>
          <a:xfrm>
            <a:off x="457200" y="1484784"/>
            <a:ext cx="8507288" cy="4824536"/>
          </a:xfrm>
        </p:spPr>
        <p:txBody>
          <a:bodyPr>
            <a:noAutofit/>
          </a:bodyPr>
          <a:lstStyle/>
          <a:p>
            <a:pPr algn="just"/>
            <a:r>
              <a:rPr lang="tr-TR" sz="2400" dirty="0" smtClean="0"/>
              <a:t>Özellikle </a:t>
            </a:r>
            <a:r>
              <a:rPr lang="tr-TR" sz="2400" dirty="0"/>
              <a:t>yıl sonu işlemlerinin bitirileceği ve Bakanlığımız taşınır kesin hesabının çıkarılacağı bu </a:t>
            </a:r>
            <a:r>
              <a:rPr lang="tr-TR" sz="2400" dirty="0" smtClean="0"/>
              <a:t>dönemde;</a:t>
            </a:r>
          </a:p>
          <a:p>
            <a:pPr marL="0" indent="0">
              <a:buNone/>
            </a:pPr>
            <a:r>
              <a:rPr lang="tr-TR" sz="3200" dirty="0" smtClean="0">
                <a:solidFill>
                  <a:srgbClr val="FF0000"/>
                </a:solidFill>
              </a:rPr>
              <a:t>sorumluluklarını </a:t>
            </a:r>
            <a:r>
              <a:rPr lang="tr-TR" sz="3200" dirty="0">
                <a:solidFill>
                  <a:srgbClr val="FF0000"/>
                </a:solidFill>
              </a:rPr>
              <a:t>yerine getirmeyen ve görevine karşı kayıtsız kalan </a:t>
            </a:r>
            <a:r>
              <a:rPr lang="tr-TR" sz="3200" dirty="0" smtClean="0">
                <a:solidFill>
                  <a:srgbClr val="FF0000"/>
                </a:solidFill>
              </a:rPr>
              <a:t>Taşınır Kayıt Kontrol Yetkilileri </a:t>
            </a:r>
            <a:r>
              <a:rPr lang="tr-TR" sz="3200" dirty="0">
                <a:solidFill>
                  <a:srgbClr val="FF0000"/>
                </a:solidFill>
              </a:rPr>
              <a:t>yaşanacak olumsuzluklardan sorumlu </a:t>
            </a:r>
            <a:r>
              <a:rPr lang="tr-TR" sz="3200" dirty="0" smtClean="0">
                <a:solidFill>
                  <a:srgbClr val="FF0000"/>
                </a:solidFill>
              </a:rPr>
              <a:t>tutulacak.</a:t>
            </a:r>
          </a:p>
          <a:p>
            <a:r>
              <a:rPr lang="tr-TR" sz="2400" b="1" dirty="0">
                <a:solidFill>
                  <a:prstClr val="black"/>
                </a:solidFill>
                <a:latin typeface="Tahoma" pitchFamily="34" charset="0"/>
                <a:cs typeface="Arial" charset="0"/>
              </a:rPr>
              <a:t>Taşınır kayıt ve kontrol yetkililerinin görev ve </a:t>
            </a:r>
            <a:r>
              <a:rPr lang="tr-TR" sz="2400" b="1" dirty="0" smtClean="0">
                <a:solidFill>
                  <a:prstClr val="black"/>
                </a:solidFill>
                <a:latin typeface="Tahoma" pitchFamily="34" charset="0"/>
                <a:cs typeface="Arial" charset="0"/>
              </a:rPr>
              <a:t>sorumlulukları:</a:t>
            </a:r>
          </a:p>
          <a:p>
            <a:pPr marL="0" indent="0" algn="just">
              <a:buNone/>
            </a:pPr>
            <a:r>
              <a:rPr lang="tr-TR" sz="2400" b="1" dirty="0">
                <a:solidFill>
                  <a:srgbClr val="FF0000"/>
                </a:solidFill>
                <a:latin typeface="Tahoma" pitchFamily="34" charset="0"/>
                <a:cs typeface="Arial" charset="0"/>
              </a:rPr>
              <a:t>c) Taşınırların giriş ve çıkışına ilişkin kayıtları tutmak, bunlara ilişkin belge ve cetvelleri düzenlemek </a:t>
            </a:r>
            <a:r>
              <a:rPr lang="tr-TR" sz="2400" b="1" u="sng" dirty="0">
                <a:solidFill>
                  <a:srgbClr val="FF0000"/>
                </a:solidFill>
                <a:latin typeface="Tahoma" pitchFamily="34" charset="0"/>
                <a:cs typeface="Arial" charset="0"/>
              </a:rPr>
              <a:t>ve taşınır yönetim hesap cetvellerini konsolide görevlisine göndermek</a:t>
            </a:r>
            <a:r>
              <a:rPr lang="tr-TR" sz="2800" b="1" u="sng" dirty="0">
                <a:solidFill>
                  <a:srgbClr val="FF0000"/>
                </a:solidFill>
                <a:latin typeface="Tahoma" pitchFamily="34" charset="0"/>
                <a:cs typeface="Arial" charset="0"/>
              </a:rPr>
              <a:t>.</a:t>
            </a:r>
          </a:p>
          <a:p>
            <a:pPr marL="0" indent="0">
              <a:buNone/>
            </a:pPr>
            <a:endParaRPr lang="tr-TR" sz="2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3</a:t>
            </a:fld>
            <a:endParaRPr lang="tr-TR" sz="2000" b="1">
              <a:solidFill>
                <a:schemeClr val="tx1"/>
              </a:solidFill>
            </a:endParaRPr>
          </a:p>
        </p:txBody>
      </p:sp>
    </p:spTree>
    <p:extLst>
      <p:ext uri="{BB962C8B-B14F-4D97-AF65-F5344CB8AC3E}">
        <p14:creationId xmlns:p14="http://schemas.microsoft.com/office/powerpoint/2010/main" val="4494649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780696"/>
          </a:xfrm>
        </p:spPr>
        <p:txBody>
          <a:bodyPr>
            <a:noAutofit/>
          </a:bodyPr>
          <a:lstStyle/>
          <a:p>
            <a:pPr algn="ctr"/>
            <a:r>
              <a:rPr lang="tr-TR" sz="3600" dirty="0" smtClean="0"/>
              <a:t>KAYITTAN DÜŞME İŞLEMLERİ NASIL YAPILIR?</a:t>
            </a:r>
            <a:endParaRPr lang="tr-TR" sz="3600" dirty="0"/>
          </a:p>
        </p:txBody>
      </p:sp>
      <p:sp>
        <p:nvSpPr>
          <p:cNvPr id="5" name="Slayt Numarası Yer Tutucusu 4"/>
          <p:cNvSpPr>
            <a:spLocks noGrp="1"/>
          </p:cNvSpPr>
          <p:nvPr>
            <p:ph type="sldNum" sz="quarter" idx="12"/>
          </p:nvPr>
        </p:nvSpPr>
        <p:spPr/>
        <p:txBody>
          <a:bodyPr/>
          <a:lstStyle/>
          <a:p>
            <a:fld id="{BD6CFADD-681B-4A19-B3EC-65FFE0226627}" type="slidenum">
              <a:rPr lang="tr-TR" smtClean="0"/>
              <a:pPr/>
              <a:t>30</a:t>
            </a:fld>
            <a:endParaRPr lang="tr-TR"/>
          </a:p>
        </p:txBody>
      </p:sp>
      <p:sp>
        <p:nvSpPr>
          <p:cNvPr id="6" name="İçerik Yer Tutucusu 2"/>
          <p:cNvSpPr>
            <a:spLocks noGrp="1"/>
          </p:cNvSpPr>
          <p:nvPr>
            <p:ph sz="half" idx="1"/>
          </p:nvPr>
        </p:nvSpPr>
        <p:spPr>
          <a:xfrm>
            <a:off x="323528" y="1700808"/>
            <a:ext cx="8496944" cy="4752528"/>
          </a:xfrm>
        </p:spPr>
        <p:txBody>
          <a:bodyPr>
            <a:noAutofit/>
          </a:bodyPr>
          <a:lstStyle/>
          <a:p>
            <a:pPr marL="0" indent="0" algn="ctr">
              <a:buNone/>
            </a:pPr>
            <a:r>
              <a:rPr lang="tr-TR" sz="2000" b="1" dirty="0"/>
              <a:t>İMHA </a:t>
            </a:r>
            <a:r>
              <a:rPr lang="tr-TR" sz="2000" b="1" dirty="0" smtClean="0"/>
              <a:t>TUTANAĞI</a:t>
            </a:r>
          </a:p>
          <a:p>
            <a:pPr marL="0" indent="0" algn="ctr">
              <a:buNone/>
            </a:pPr>
            <a:endParaRPr lang="tr-TR" sz="2000" b="1" dirty="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18/01/2007 </a:t>
            </a:r>
            <a:r>
              <a:rPr lang="tr-TR" sz="2000" dirty="0">
                <a:latin typeface="Times New Roman" panose="02020603050405020304" pitchFamily="18" charset="0"/>
                <a:cs typeface="Times New Roman" panose="02020603050405020304" pitchFamily="18" charset="0"/>
              </a:rPr>
              <a:t>tarihli ve 2607 sayılı Resmî </a:t>
            </a:r>
            <a:r>
              <a:rPr lang="tr-TR" sz="2000" dirty="0" err="1">
                <a:latin typeface="Times New Roman" panose="02020603050405020304" pitchFamily="18" charset="0"/>
                <a:cs typeface="Times New Roman" panose="02020603050405020304" pitchFamily="18" charset="0"/>
              </a:rPr>
              <a:t>Gazete’de</a:t>
            </a:r>
            <a:r>
              <a:rPr lang="tr-TR" sz="2000" dirty="0">
                <a:latin typeface="Times New Roman" panose="02020603050405020304" pitchFamily="18" charset="0"/>
                <a:cs typeface="Times New Roman" panose="02020603050405020304" pitchFamily="18" charset="0"/>
              </a:rPr>
              <a:t> yayımlanan Taşınır Mal Yönetmeliği’nin 28 maddesinin 3. fıkrasına göre </a:t>
            </a:r>
            <a:r>
              <a:rPr lang="tr-TR" sz="2000" dirty="0">
                <a:solidFill>
                  <a:srgbClr val="FF0000"/>
                </a:solidFill>
                <a:latin typeface="Times New Roman" panose="02020603050405020304" pitchFamily="18" charset="0"/>
                <a:cs typeface="Times New Roman" panose="02020603050405020304" pitchFamily="18" charset="0"/>
              </a:rPr>
              <a:t>ekte listede </a:t>
            </a:r>
            <a:r>
              <a:rPr lang="tr-TR" sz="2000" dirty="0">
                <a:latin typeface="Times New Roman" panose="02020603050405020304" pitchFamily="18" charset="0"/>
                <a:cs typeface="Times New Roman" panose="02020603050405020304" pitchFamily="18" charset="0"/>
              </a:rPr>
              <a:t>belirtilen malzemeler için hurda çıkış işlemi yapılmıştır.</a:t>
            </a:r>
            <a:endParaRPr lang="tr-TR" sz="2000" i="1" dirty="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Söz konusu malzemelerin Taşınır Mal Yönetmeliğinin 28. Maddesi 5. fıkrasına göre imha işlemi gerçekleştirilmiş olup, iş bu tutanak tarafımızdan imza altına alınmıştır. </a:t>
            </a:r>
            <a:r>
              <a:rPr lang="tr-TR" sz="2000" dirty="0" smtClean="0">
                <a:latin typeface="Times New Roman" panose="02020603050405020304" pitchFamily="18" charset="0"/>
                <a:cs typeface="Times New Roman" panose="02020603050405020304" pitchFamily="18" charset="0"/>
              </a:rPr>
              <a:t>…/…/ 2015 </a:t>
            </a:r>
            <a:endParaRPr lang="tr-TR" sz="2000" i="1" dirty="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  </a:t>
            </a:r>
            <a:endParaRPr lang="tr-TR" sz="2000" i="1" dirty="0">
              <a:latin typeface="Times New Roman" panose="02020603050405020304" pitchFamily="18" charset="0"/>
              <a:cs typeface="Times New Roman" panose="02020603050405020304" pitchFamily="18" charset="0"/>
            </a:endParaRPr>
          </a:p>
          <a:p>
            <a:pPr marL="0" indent="0" algn="just">
              <a:buNone/>
            </a:pPr>
            <a:r>
              <a:rPr lang="tr-TR" sz="2000" i="1" dirty="0" smtClean="0">
                <a:solidFill>
                  <a:srgbClr val="FF0000"/>
                </a:solidFill>
                <a:latin typeface="Times New Roman" panose="02020603050405020304" pitchFamily="18" charset="0"/>
                <a:cs typeface="Times New Roman" panose="02020603050405020304" pitchFamily="18" charset="0"/>
              </a:rPr>
              <a:t>*/*/2015 tarihli ve * </a:t>
            </a:r>
            <a:r>
              <a:rPr lang="tr-TR" sz="2000" i="1" dirty="0" smtClean="0">
                <a:latin typeface="Times New Roman" panose="02020603050405020304" pitchFamily="18" charset="0"/>
                <a:cs typeface="Times New Roman" panose="02020603050405020304" pitchFamily="18" charset="0"/>
              </a:rPr>
              <a:t>sayılı </a:t>
            </a:r>
            <a:r>
              <a:rPr lang="tr-TR" sz="2000" i="1" dirty="0">
                <a:latin typeface="Times New Roman" panose="02020603050405020304" pitchFamily="18" charset="0"/>
                <a:cs typeface="Times New Roman" panose="02020603050405020304" pitchFamily="18" charset="0"/>
              </a:rPr>
              <a:t>Makam Onayını müteakip, yukarıda </a:t>
            </a:r>
            <a:r>
              <a:rPr lang="tr-TR" sz="2000" i="1" dirty="0" smtClean="0">
                <a:latin typeface="Times New Roman" panose="02020603050405020304" pitchFamily="18" charset="0"/>
                <a:cs typeface="Times New Roman" panose="02020603050405020304" pitchFamily="18" charset="0"/>
              </a:rPr>
              <a:t>zikredilen </a:t>
            </a:r>
            <a:r>
              <a:rPr lang="tr-TR" sz="2000" i="1" dirty="0">
                <a:latin typeface="Times New Roman" panose="02020603050405020304" pitchFamily="18" charset="0"/>
                <a:cs typeface="Times New Roman" panose="02020603050405020304" pitchFamily="18" charset="0"/>
              </a:rPr>
              <a:t>evrak …./…./20.. tarihinde, kıyılmak suretiyle imha edilmiştir.</a:t>
            </a:r>
          </a:p>
          <a:p>
            <a:pPr marL="0" indent="0" algn="just">
              <a:buNone/>
            </a:pPr>
            <a:r>
              <a:rPr lang="tr-TR" sz="2000" i="1" dirty="0">
                <a:latin typeface="Times New Roman" panose="02020603050405020304" pitchFamily="18" charset="0"/>
                <a:cs typeface="Times New Roman" panose="02020603050405020304" pitchFamily="18" charset="0"/>
              </a:rPr>
              <a:t> </a:t>
            </a:r>
          </a:p>
          <a:p>
            <a:pPr marL="0" indent="0" algn="just">
              <a:buNone/>
            </a:pPr>
            <a:r>
              <a:rPr lang="tr-TR" sz="1600" dirty="0">
                <a:latin typeface="Times New Roman" panose="02020603050405020304" pitchFamily="18" charset="0"/>
                <a:cs typeface="Times New Roman" panose="02020603050405020304" pitchFamily="18" charset="0"/>
              </a:rPr>
              <a:t>NOT: Teknik, güvenlik, sağlık gibi nedenlerle imhasına karar verilenler usulüne göre yakılmak, gömülmek, eritilmek kıyılmak suretiyle imha edilir.</a:t>
            </a:r>
            <a:endParaRPr lang="tr-TR" sz="1600" i="1" dirty="0">
              <a:latin typeface="Times New Roman" panose="02020603050405020304" pitchFamily="18" charset="0"/>
              <a:cs typeface="Times New Roman" panose="02020603050405020304" pitchFamily="18" charset="0"/>
            </a:endParaRPr>
          </a:p>
          <a:p>
            <a:pPr marL="0" indent="0" algn="just">
              <a:buNone/>
            </a:pPr>
            <a:r>
              <a:rPr lang="tr-TR" sz="2000" b="1" dirty="0">
                <a:latin typeface="Times New Roman" panose="02020603050405020304" pitchFamily="18" charset="0"/>
                <a:cs typeface="Times New Roman" panose="02020603050405020304" pitchFamily="18" charset="0"/>
              </a:rPr>
              <a:t> </a:t>
            </a:r>
            <a:endParaRPr lang="tr-TR" sz="2000" i="1" dirty="0">
              <a:latin typeface="Times New Roman" panose="02020603050405020304" pitchFamily="18" charset="0"/>
              <a:cs typeface="Times New Roman" panose="02020603050405020304" pitchFamily="18" charset="0"/>
            </a:endParaRPr>
          </a:p>
          <a:p>
            <a:pPr marL="0" indent="0" algn="jus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4103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780696"/>
          </a:xfrm>
        </p:spPr>
        <p:txBody>
          <a:bodyPr>
            <a:noAutofit/>
          </a:bodyPr>
          <a:lstStyle/>
          <a:p>
            <a:r>
              <a:rPr lang="tr-TR" sz="2400" b="1" dirty="0" smtClean="0"/>
              <a:t>Yıl </a:t>
            </a:r>
            <a:r>
              <a:rPr lang="tr-TR" sz="2400" b="1" dirty="0"/>
              <a:t>Sonu İşlemlerimi beklemede olan işlemler uyarısı nedeniyle yapamıyorum. </a:t>
            </a:r>
            <a:endParaRPr lang="tr-TR" sz="2400" dirty="0"/>
          </a:p>
        </p:txBody>
      </p:sp>
      <p:sp>
        <p:nvSpPr>
          <p:cNvPr id="5" name="Slayt Numarası Yer Tutucusu 4"/>
          <p:cNvSpPr>
            <a:spLocks noGrp="1"/>
          </p:cNvSpPr>
          <p:nvPr>
            <p:ph type="sldNum" sz="quarter" idx="12"/>
          </p:nvPr>
        </p:nvSpPr>
        <p:spPr/>
        <p:txBody>
          <a:bodyPr/>
          <a:lstStyle/>
          <a:p>
            <a:fld id="{BD6CFADD-681B-4A19-B3EC-65FFE0226627}" type="slidenum">
              <a:rPr lang="tr-TR" smtClean="0"/>
              <a:pPr/>
              <a:t>31</a:t>
            </a:fld>
            <a:endParaRPr lang="tr-TR"/>
          </a:p>
        </p:txBody>
      </p:sp>
      <p:sp>
        <p:nvSpPr>
          <p:cNvPr id="6" name="İçerik Yer Tutucusu 2"/>
          <p:cNvSpPr>
            <a:spLocks noGrp="1"/>
          </p:cNvSpPr>
          <p:nvPr>
            <p:ph sz="half" idx="1"/>
          </p:nvPr>
        </p:nvSpPr>
        <p:spPr>
          <a:xfrm>
            <a:off x="323528" y="1700808"/>
            <a:ext cx="8640960" cy="4752528"/>
          </a:xfrm>
        </p:spPr>
        <p:txBody>
          <a:bodyPr>
            <a:noAutofit/>
          </a:bodyPr>
          <a:lstStyle/>
          <a:p>
            <a:pPr marL="0" indent="0">
              <a:buNone/>
            </a:pPr>
            <a:r>
              <a:rPr lang="tr-TR" sz="2400" dirty="0"/>
              <a:t>Uyarı penceresinde çıkan uyarıda </a:t>
            </a:r>
            <a:r>
              <a:rPr lang="tr-TR" sz="2400" b="1" dirty="0"/>
              <a:t>tamamlanmamış işlemler ve bu işlemleri oluşturan kullanıcılar gösterilmektedir</a:t>
            </a:r>
            <a:r>
              <a:rPr lang="tr-TR" sz="2400" dirty="0"/>
              <a:t>. Kimin ismi çıkıyorsa o kişinin işlemi yarım kalmıştır. Eğer kurumdan ayrılan personelse Yönetici İşlemleri- Kurumdan ayrılan personele ait </a:t>
            </a:r>
            <a:r>
              <a:rPr lang="tr-TR" sz="2400" dirty="0" err="1"/>
              <a:t>rezerveleri</a:t>
            </a:r>
            <a:r>
              <a:rPr lang="tr-TR" sz="2400" dirty="0"/>
              <a:t>  iptal etme bölümünden kayıtlar silinmelidir. Eğer hala görevli kişi ise bu durumda da uyarı hangi modülü işaret ediyorsa o bölüme gidilip bakılmalıdır. O modüle gidilip bakılmasına rağmen yarım kalan işleme rastlanmıyorsa Yönetici İşlemleri-Hatalı </a:t>
            </a:r>
            <a:r>
              <a:rPr lang="tr-TR" sz="2400" dirty="0" err="1"/>
              <a:t>Rezerveleri</a:t>
            </a:r>
            <a:r>
              <a:rPr lang="tr-TR" sz="2400" dirty="0"/>
              <a:t> iptal etme menüsünden kayıtlar yüklenerek kayıtlar silinmelidir. Tüm bu işlemler yapılmasına rağmen sorun hala devam ediyorsa </a:t>
            </a:r>
            <a:r>
              <a:rPr lang="tr-TR" sz="2400" u="sng" dirty="0">
                <a:hlinkClick r:id="rId2"/>
              </a:rPr>
              <a:t>tasinir@muhasebat.gov.tr</a:t>
            </a:r>
            <a:r>
              <a:rPr lang="tr-TR" sz="2400" dirty="0"/>
              <a:t> adresine yaşanılan sorun detayları aktarılmalıdır.</a:t>
            </a:r>
            <a:endParaRPr lang="tr-TR" sz="3200" dirty="0"/>
          </a:p>
        </p:txBody>
      </p:sp>
    </p:spTree>
    <p:extLst>
      <p:ext uri="{BB962C8B-B14F-4D97-AF65-F5344CB8AC3E}">
        <p14:creationId xmlns:p14="http://schemas.microsoft.com/office/powerpoint/2010/main" val="37783494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780696"/>
          </a:xfrm>
        </p:spPr>
        <p:txBody>
          <a:bodyPr>
            <a:noAutofit/>
          </a:bodyPr>
          <a:lstStyle/>
          <a:p>
            <a:pPr algn="ctr"/>
            <a:r>
              <a:rPr lang="tr-TR" sz="3600" dirty="0" smtClean="0"/>
              <a:t>PARASAL LİMİTLER 2015</a:t>
            </a:r>
            <a:endParaRPr lang="tr-TR" sz="3600" dirty="0"/>
          </a:p>
        </p:txBody>
      </p:sp>
      <p:sp>
        <p:nvSpPr>
          <p:cNvPr id="5" name="Slayt Numarası Yer Tutucusu 4"/>
          <p:cNvSpPr>
            <a:spLocks noGrp="1"/>
          </p:cNvSpPr>
          <p:nvPr>
            <p:ph type="sldNum" sz="quarter" idx="12"/>
          </p:nvPr>
        </p:nvSpPr>
        <p:spPr/>
        <p:txBody>
          <a:bodyPr/>
          <a:lstStyle/>
          <a:p>
            <a:fld id="{BD6CFADD-681B-4A19-B3EC-65FFE0226627}" type="slidenum">
              <a:rPr lang="tr-TR" smtClean="0"/>
              <a:pPr/>
              <a:t>32</a:t>
            </a:fld>
            <a:endParaRPr lang="tr-TR"/>
          </a:p>
        </p:txBody>
      </p:sp>
      <p:sp>
        <p:nvSpPr>
          <p:cNvPr id="6" name="İçerik Yer Tutucusu 2"/>
          <p:cNvSpPr>
            <a:spLocks noGrp="1"/>
          </p:cNvSpPr>
          <p:nvPr>
            <p:ph sz="half" idx="1"/>
          </p:nvPr>
        </p:nvSpPr>
        <p:spPr>
          <a:xfrm>
            <a:off x="179512" y="1257368"/>
            <a:ext cx="8640960" cy="5195968"/>
          </a:xfrm>
        </p:spPr>
        <p:txBody>
          <a:bodyPr>
            <a:noAutofit/>
          </a:bodyPr>
          <a:lstStyle/>
          <a:p>
            <a:r>
              <a:rPr lang="tr-TR" sz="1800" dirty="0">
                <a:latin typeface="Times New Roman" panose="02020603050405020304" pitchFamily="18" charset="0"/>
                <a:cs typeface="Times New Roman" panose="02020603050405020304" pitchFamily="18" charset="0"/>
              </a:rPr>
              <a:t>Başkanlığımıza hurdaya ayırma işlemlerinde uyulacak parasal limitler hususunda tereddüt yaşandığına dair bilgiler ulaşmaktadır. Bu nedenle aşağıdaki açıklama gereği duyulmuştur. Buna </a:t>
            </a:r>
            <a:r>
              <a:rPr lang="tr-TR" sz="1800" dirty="0" smtClean="0">
                <a:latin typeface="Times New Roman" panose="02020603050405020304" pitchFamily="18" charset="0"/>
                <a:cs typeface="Times New Roman" panose="02020603050405020304" pitchFamily="18" charset="0"/>
              </a:rPr>
              <a:t>göre;</a:t>
            </a:r>
          </a:p>
          <a:p>
            <a:pPr algn="just"/>
            <a:r>
              <a:rPr lang="tr-TR" sz="2200" dirty="0" smtClean="0">
                <a:latin typeface="Times New Roman" panose="02020603050405020304" pitchFamily="18" charset="0"/>
                <a:cs typeface="Times New Roman" panose="02020603050405020304" pitchFamily="18" charset="0"/>
              </a:rPr>
              <a:t>1- </a:t>
            </a:r>
            <a:r>
              <a:rPr lang="tr-TR" sz="2200" dirty="0">
                <a:latin typeface="Times New Roman" panose="02020603050405020304" pitchFamily="18" charset="0"/>
                <a:cs typeface="Times New Roman" panose="02020603050405020304" pitchFamily="18" charset="0"/>
              </a:rPr>
              <a:t>Hurdaya ayırma işlemlerinde temel parasal limitler her yıl Maliye Bakanlığınca belirlenmektedir. 2015 yılında ki parasal tutarlar 4 mart 2015 tarih ve 29285 sayılı Resmi Gazete Yayınlanan Muhasebat Genel Müdürlüğünün 42 sıra </a:t>
            </a:r>
            <a:r>
              <a:rPr lang="tr-TR" sz="2200" dirty="0" err="1">
                <a:latin typeface="Times New Roman" panose="02020603050405020304" pitchFamily="18" charset="0"/>
                <a:cs typeface="Times New Roman" panose="02020603050405020304" pitchFamily="18" charset="0"/>
              </a:rPr>
              <a:t>nolu</a:t>
            </a:r>
            <a:r>
              <a:rPr lang="tr-TR" sz="2200" dirty="0">
                <a:latin typeface="Times New Roman" panose="02020603050405020304" pitchFamily="18" charset="0"/>
                <a:cs typeface="Times New Roman" panose="02020603050405020304" pitchFamily="18" charset="0"/>
              </a:rPr>
              <a:t> tebliğinin 9. MADDESİNDE </a:t>
            </a:r>
            <a:r>
              <a:rPr lang="tr-TR" sz="2200" dirty="0" smtClean="0">
                <a:latin typeface="Times New Roman" panose="02020603050405020304" pitchFamily="18" charset="0"/>
                <a:cs typeface="Times New Roman" panose="02020603050405020304" pitchFamily="18" charset="0"/>
              </a:rPr>
              <a:t>belirtilmiştir.</a:t>
            </a:r>
          </a:p>
          <a:p>
            <a:pPr algn="just"/>
            <a:r>
              <a:rPr lang="tr-TR" sz="2200" dirty="0" smtClean="0">
                <a:latin typeface="Times New Roman" panose="02020603050405020304" pitchFamily="18" charset="0"/>
                <a:cs typeface="Times New Roman" panose="02020603050405020304" pitchFamily="18" charset="0"/>
              </a:rPr>
              <a:t>2-</a:t>
            </a:r>
            <a:r>
              <a:rPr lang="tr-TR" sz="2200" b="1" dirty="0" smtClean="0">
                <a:latin typeface="Times New Roman" panose="02020603050405020304" pitchFamily="18" charset="0"/>
                <a:cs typeface="Times New Roman" panose="02020603050405020304" pitchFamily="18" charset="0"/>
              </a:rPr>
              <a:t>Devir</a:t>
            </a:r>
            <a:r>
              <a:rPr lang="tr-TR" sz="2200" b="1" dirty="0">
                <a:latin typeface="Times New Roman" panose="02020603050405020304" pitchFamily="18" charset="0"/>
                <a:cs typeface="Times New Roman" panose="02020603050405020304" pitchFamily="18" charset="0"/>
              </a:rPr>
              <a:t>, satış, imha, hurdaya ayırma ve terkin işlemlerinin birden fazla taşınırı ihtiva etmesi halinde söz konusu </a:t>
            </a:r>
            <a:r>
              <a:rPr lang="tr-TR" sz="2200" b="1" dirty="0">
                <a:solidFill>
                  <a:srgbClr val="FF0000"/>
                </a:solidFill>
                <a:latin typeface="Times New Roman" panose="02020603050405020304" pitchFamily="18" charset="0"/>
                <a:cs typeface="Times New Roman" panose="02020603050405020304" pitchFamily="18" charset="0"/>
              </a:rPr>
              <a:t>limitler taşınır bazında değil, işlem bazında yani </a:t>
            </a:r>
            <a:r>
              <a:rPr lang="tr-TR" sz="2200" b="1" dirty="0" smtClean="0">
                <a:solidFill>
                  <a:srgbClr val="FF0000"/>
                </a:solidFill>
                <a:latin typeface="Times New Roman" panose="02020603050405020304" pitchFamily="18" charset="0"/>
                <a:cs typeface="Times New Roman" panose="02020603050405020304" pitchFamily="18" charset="0"/>
              </a:rPr>
              <a:t>TİF bazında uygulanır.</a:t>
            </a:r>
            <a:endParaRPr lang="tr-TR" sz="2200" dirty="0">
              <a:solidFill>
                <a:srgbClr val="FF0000"/>
              </a:solidFill>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3- Harcama yetkilisinin yetkisi, </a:t>
            </a:r>
            <a:r>
              <a:rPr lang="tr-TR" sz="2200" b="1" dirty="0" smtClean="0">
                <a:solidFill>
                  <a:srgbClr val="FF0000"/>
                </a:solidFill>
                <a:latin typeface="Times New Roman" panose="02020603050405020304" pitchFamily="18" charset="0"/>
                <a:cs typeface="Times New Roman" panose="02020603050405020304" pitchFamily="18" charset="0"/>
              </a:rPr>
              <a:t>hurda ve terkin ayırmada 7.500 TL olarak uygulanacak </a:t>
            </a:r>
            <a:r>
              <a:rPr lang="tr-TR" sz="2200" dirty="0" smtClean="0">
                <a:latin typeface="Times New Roman" panose="02020603050405020304" pitchFamily="18" charset="0"/>
                <a:cs typeface="Times New Roman" panose="02020603050405020304" pitchFamily="18" charset="0"/>
              </a:rPr>
              <a:t>Ankara, İstanbul Ve İzmir illerinde ise 3 katı uygulanacaktır.</a:t>
            </a:r>
          </a:p>
          <a:p>
            <a:pPr algn="just"/>
            <a:r>
              <a:rPr lang="tr-TR" sz="2200" dirty="0" smtClean="0">
                <a:latin typeface="Times New Roman" panose="02020603050405020304" pitchFamily="18" charset="0"/>
                <a:cs typeface="Times New Roman" panose="02020603050405020304" pitchFamily="18" charset="0"/>
              </a:rPr>
              <a:t>4</a:t>
            </a:r>
            <a:r>
              <a:rPr lang="tr-TR" sz="2200" dirty="0">
                <a:latin typeface="Times New Roman" panose="02020603050405020304" pitchFamily="18" charset="0"/>
                <a:cs typeface="Times New Roman" panose="02020603050405020304" pitchFamily="18" charset="0"/>
              </a:rPr>
              <a:t>. Taşınır mal yönetmeliğine göre bu tutarı aşan hurdaya ayırma işlemlerinin doğrudan ÜST YÖNETİCİ ye </a:t>
            </a:r>
            <a:r>
              <a:rPr lang="tr-TR" sz="2200" dirty="0" smtClean="0">
                <a:latin typeface="Times New Roman" panose="02020603050405020304" pitchFamily="18" charset="0"/>
                <a:cs typeface="Times New Roman" panose="02020603050405020304" pitchFamily="18" charset="0"/>
              </a:rPr>
              <a:t>(Müsteşar) </a:t>
            </a:r>
            <a:r>
              <a:rPr lang="tr-TR" sz="2200" dirty="0">
                <a:latin typeface="Times New Roman" panose="02020603050405020304" pitchFamily="18" charset="0"/>
                <a:cs typeface="Times New Roman" panose="02020603050405020304" pitchFamily="18" charset="0"/>
              </a:rPr>
              <a:t>gönderilmesi gerekiyor</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4326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780696"/>
          </a:xfrm>
        </p:spPr>
        <p:txBody>
          <a:bodyPr>
            <a:noAutofit/>
          </a:bodyPr>
          <a:lstStyle/>
          <a:p>
            <a:pPr algn="ctr"/>
            <a:r>
              <a:rPr lang="tr-TR" sz="3600" dirty="0" smtClean="0"/>
              <a:t>PARASAL LİMİTLER 2015</a:t>
            </a:r>
            <a:endParaRPr lang="tr-TR" sz="3600" dirty="0"/>
          </a:p>
        </p:txBody>
      </p:sp>
      <p:sp>
        <p:nvSpPr>
          <p:cNvPr id="5" name="Slayt Numarası Yer Tutucusu 4"/>
          <p:cNvSpPr>
            <a:spLocks noGrp="1"/>
          </p:cNvSpPr>
          <p:nvPr>
            <p:ph type="sldNum" sz="quarter" idx="12"/>
          </p:nvPr>
        </p:nvSpPr>
        <p:spPr/>
        <p:txBody>
          <a:bodyPr/>
          <a:lstStyle/>
          <a:p>
            <a:fld id="{BD6CFADD-681B-4A19-B3EC-65FFE0226627}" type="slidenum">
              <a:rPr lang="tr-TR" smtClean="0"/>
              <a:pPr/>
              <a:t>33</a:t>
            </a:fld>
            <a:endParaRPr lang="tr-TR"/>
          </a:p>
        </p:txBody>
      </p:sp>
      <p:sp>
        <p:nvSpPr>
          <p:cNvPr id="6" name="İçerik Yer Tutucusu 2"/>
          <p:cNvSpPr>
            <a:spLocks noGrp="1"/>
          </p:cNvSpPr>
          <p:nvPr>
            <p:ph sz="half" idx="1"/>
          </p:nvPr>
        </p:nvSpPr>
        <p:spPr>
          <a:xfrm>
            <a:off x="323528" y="1257368"/>
            <a:ext cx="8496944" cy="5195968"/>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5</a:t>
            </a:r>
            <a:r>
              <a:rPr lang="tr-TR" sz="2400" dirty="0">
                <a:latin typeface="Times New Roman" panose="02020603050405020304" pitchFamily="18" charset="0"/>
                <a:cs typeface="Times New Roman" panose="02020603050405020304" pitchFamily="18" charset="0"/>
              </a:rPr>
              <a:t>. Ancak Bakanlığımızın büyüklüğü dikkate alındığında üst yöneticiye ait bu yetkinin taşraya devredilmesi gerekli olduğu açıktır. Bu nedenle 2012/17 ve daha sonrasında çıkarılan 04/06/2014 tarih ve 2272638 sayılı yazımızla bu yetki;</a:t>
            </a:r>
          </a:p>
          <a:p>
            <a:r>
              <a:rPr lang="tr-TR" sz="2400" dirty="0">
                <a:latin typeface="Times New Roman" panose="02020603050405020304" pitchFamily="18" charset="0"/>
                <a:cs typeface="Times New Roman" panose="02020603050405020304" pitchFamily="18" charset="0"/>
              </a:rPr>
              <a:t>a) taşrada </a:t>
            </a:r>
            <a:r>
              <a:rPr lang="tr-TR" sz="2400" b="1" dirty="0">
                <a:solidFill>
                  <a:srgbClr val="FF0000"/>
                </a:solidFill>
                <a:latin typeface="Times New Roman" panose="02020603050405020304" pitchFamily="18" charset="0"/>
                <a:cs typeface="Times New Roman" panose="02020603050405020304" pitchFamily="18" charset="0"/>
              </a:rPr>
              <a:t>60.000 </a:t>
            </a:r>
            <a:r>
              <a:rPr lang="tr-TR" sz="2400" b="1" dirty="0" err="1">
                <a:solidFill>
                  <a:srgbClr val="FF0000"/>
                </a:solidFill>
                <a:latin typeface="Times New Roman" panose="02020603050405020304" pitchFamily="18" charset="0"/>
                <a:cs typeface="Times New Roman" panose="02020603050405020304" pitchFamily="18" charset="0"/>
              </a:rPr>
              <a:t>tl</a:t>
            </a:r>
            <a:r>
              <a:rPr lang="tr-TR" sz="2400" b="1" dirty="0">
                <a:solidFill>
                  <a:srgbClr val="FF0000"/>
                </a:solidFill>
                <a:latin typeface="Times New Roman" panose="02020603050405020304" pitchFamily="18" charset="0"/>
                <a:cs typeface="Times New Roman" panose="02020603050405020304" pitchFamily="18" charset="0"/>
              </a:rPr>
              <a:t> ye </a:t>
            </a:r>
            <a:r>
              <a:rPr lang="tr-TR" sz="2400" dirty="0">
                <a:latin typeface="Times New Roman" panose="02020603050405020304" pitchFamily="18" charset="0"/>
                <a:cs typeface="Times New Roman" panose="02020603050405020304" pitchFamily="18" charset="0"/>
              </a:rPr>
              <a:t>kadar </a:t>
            </a:r>
            <a:r>
              <a:rPr lang="tr-TR" sz="2400" dirty="0" smtClean="0">
                <a:latin typeface="Times New Roman" panose="02020603050405020304" pitchFamily="18" charset="0"/>
                <a:cs typeface="Times New Roman" panose="02020603050405020304" pitchFamily="18" charset="0"/>
              </a:rPr>
              <a:t>İlçe </a:t>
            </a:r>
            <a:r>
              <a:rPr lang="tr-TR" sz="2400" dirty="0" err="1" smtClean="0">
                <a:latin typeface="Times New Roman" panose="02020603050405020304" pitchFamily="18" charset="0"/>
                <a:cs typeface="Times New Roman" panose="02020603050405020304" pitchFamily="18" charset="0"/>
              </a:rPr>
              <a:t>Mem</a:t>
            </a:r>
            <a:r>
              <a:rPr lang="tr-TR" sz="2400" dirty="0" smtClean="0">
                <a:latin typeface="Times New Roman" panose="02020603050405020304" pitchFamily="18" charset="0"/>
                <a:cs typeface="Times New Roman" panose="02020603050405020304" pitchFamily="18" charset="0"/>
              </a:rPr>
              <a:t> Müdürüne,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b) </a:t>
            </a:r>
            <a:r>
              <a:rPr lang="tr-TR" sz="2400" b="1" dirty="0">
                <a:solidFill>
                  <a:srgbClr val="FF0000"/>
                </a:solidFill>
                <a:latin typeface="Times New Roman" panose="02020603050405020304" pitchFamily="18" charset="0"/>
                <a:cs typeface="Times New Roman" panose="02020603050405020304" pitchFamily="18" charset="0"/>
              </a:rPr>
              <a:t>60 bini aşan </a:t>
            </a:r>
            <a:r>
              <a:rPr lang="tr-TR" sz="2400" dirty="0">
                <a:latin typeface="Times New Roman" panose="02020603050405020304" pitchFamily="18" charset="0"/>
                <a:cs typeface="Times New Roman" panose="02020603050405020304" pitchFamily="18" charset="0"/>
              </a:rPr>
              <a:t>120.000 TL ye kadar olanlarda </a:t>
            </a:r>
            <a:r>
              <a:rPr lang="tr-TR" sz="2400" b="1" dirty="0" smtClean="0">
                <a:latin typeface="Times New Roman" panose="02020603050405020304" pitchFamily="18" charset="0"/>
                <a:cs typeface="Times New Roman" panose="02020603050405020304" pitchFamily="18" charset="0"/>
              </a:rPr>
              <a:t>İl </a:t>
            </a:r>
            <a:r>
              <a:rPr lang="tr-TR" sz="2400" b="1" dirty="0" err="1" smtClean="0">
                <a:latin typeface="Times New Roman" panose="02020603050405020304" pitchFamily="18" charset="0"/>
                <a:cs typeface="Times New Roman" panose="02020603050405020304" pitchFamily="18" charset="0"/>
              </a:rPr>
              <a:t>Mem</a:t>
            </a:r>
            <a:r>
              <a:rPr lang="tr-TR" sz="2400" b="1" dirty="0" smtClean="0">
                <a:latin typeface="Times New Roman" panose="02020603050405020304" pitchFamily="18" charset="0"/>
                <a:cs typeface="Times New Roman" panose="02020603050405020304" pitchFamily="18" charset="0"/>
              </a:rPr>
              <a:t> Müdürüne </a:t>
            </a:r>
            <a:r>
              <a:rPr lang="tr-TR" sz="2400" u="sng" dirty="0" smtClean="0">
                <a:latin typeface="Times New Roman" panose="02020603050405020304" pitchFamily="18" charset="0"/>
                <a:cs typeface="Times New Roman" panose="02020603050405020304" pitchFamily="18" charset="0"/>
              </a:rPr>
              <a:t>devredilmiştir</a:t>
            </a:r>
            <a:r>
              <a:rPr lang="tr-TR" sz="2400" u="sng" dirty="0">
                <a:latin typeface="Times New Roman" panose="02020603050405020304" pitchFamily="18" charset="0"/>
                <a:cs typeface="Times New Roman" panose="02020603050405020304" pitchFamily="18" charset="0"/>
              </a:rPr>
              <a:t>. </a:t>
            </a:r>
          </a:p>
          <a:p>
            <a:pPr algn="just"/>
            <a:r>
              <a:rPr lang="tr-TR" sz="2400" dirty="0" smtClean="0">
                <a:latin typeface="Times New Roman" panose="02020603050405020304" pitchFamily="18" charset="0"/>
                <a:cs typeface="Times New Roman" panose="02020603050405020304" pitchFamily="18" charset="0"/>
              </a:rPr>
              <a:t>6</a:t>
            </a:r>
            <a:r>
              <a:rPr lang="tr-TR" sz="2400" dirty="0">
                <a:latin typeface="Times New Roman" panose="02020603050405020304" pitchFamily="18" charset="0"/>
                <a:cs typeface="Times New Roman" panose="02020603050405020304" pitchFamily="18" charset="0"/>
              </a:rPr>
              <a:t>. EK teki yazımızda da belirttiğimiz üzere yeni rakamlar belirleninceye kadar üst yöneticiye ait bu tutarlar uygulanmaya devam edilecektir. Ancak Maliye Bakanlığının her yıl yayınlamış olduğu harcama yetkililerine ait parasal limitler de takip edilmelidir. </a:t>
            </a:r>
            <a:r>
              <a:rPr lang="tr-TR" sz="3200" dirty="0"/>
              <a:t> </a:t>
            </a:r>
            <a:br>
              <a:rPr lang="tr-TR" sz="3200" dirty="0"/>
            </a:br>
            <a:endParaRPr lang="tr-TR" sz="3200" dirty="0"/>
          </a:p>
        </p:txBody>
      </p:sp>
    </p:spTree>
    <p:extLst>
      <p:ext uri="{BB962C8B-B14F-4D97-AF65-F5344CB8AC3E}">
        <p14:creationId xmlns:p14="http://schemas.microsoft.com/office/powerpoint/2010/main" val="2731073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780696"/>
          </a:xfrm>
        </p:spPr>
        <p:txBody>
          <a:bodyPr>
            <a:noAutofit/>
          </a:bodyPr>
          <a:lstStyle/>
          <a:p>
            <a:pPr algn="ctr"/>
            <a:r>
              <a:rPr lang="tr-TR" sz="3600" dirty="0" smtClean="0"/>
              <a:t>PARASAL LİMİTLER 2015</a:t>
            </a:r>
            <a:endParaRPr lang="tr-TR" sz="3600" dirty="0"/>
          </a:p>
        </p:txBody>
      </p:sp>
      <p:sp>
        <p:nvSpPr>
          <p:cNvPr id="5" name="Slayt Numarası Yer Tutucusu 4"/>
          <p:cNvSpPr>
            <a:spLocks noGrp="1"/>
          </p:cNvSpPr>
          <p:nvPr>
            <p:ph type="sldNum" sz="quarter" idx="12"/>
          </p:nvPr>
        </p:nvSpPr>
        <p:spPr/>
        <p:txBody>
          <a:bodyPr/>
          <a:lstStyle/>
          <a:p>
            <a:fld id="{BD6CFADD-681B-4A19-B3EC-65FFE0226627}" type="slidenum">
              <a:rPr lang="tr-TR" smtClean="0"/>
              <a:pPr/>
              <a:t>34</a:t>
            </a:fld>
            <a:endParaRPr lang="tr-TR"/>
          </a:p>
        </p:txBody>
      </p:sp>
      <p:sp>
        <p:nvSpPr>
          <p:cNvPr id="6" name="İçerik Yer Tutucusu 2"/>
          <p:cNvSpPr>
            <a:spLocks noGrp="1"/>
          </p:cNvSpPr>
          <p:nvPr>
            <p:ph sz="half" idx="1"/>
          </p:nvPr>
        </p:nvSpPr>
        <p:spPr>
          <a:xfrm>
            <a:off x="323528" y="1257368"/>
            <a:ext cx="8496944" cy="5195968"/>
          </a:xfrm>
        </p:spPr>
        <p:txBody>
          <a:bodyPr>
            <a:noAutofit/>
          </a:bodyPr>
          <a:lstStyle/>
          <a:p>
            <a:pPr algn="just"/>
            <a:r>
              <a:rPr lang="tr-TR" sz="2200" dirty="0">
                <a:latin typeface="Times New Roman" panose="02020603050405020304" pitchFamily="18" charset="0"/>
                <a:cs typeface="Times New Roman" panose="02020603050405020304" pitchFamily="18" charset="0"/>
              </a:rPr>
              <a:t>Bakanlığımız birimlerince hurdaya ayrılan taşınırların </a:t>
            </a:r>
            <a:r>
              <a:rPr lang="tr-TR" sz="2200" b="1" dirty="0">
                <a:solidFill>
                  <a:srgbClr val="FF0000"/>
                </a:solidFill>
                <a:latin typeface="Times New Roman" panose="02020603050405020304" pitchFamily="18" charset="0"/>
                <a:cs typeface="Times New Roman" panose="02020603050405020304" pitchFamily="18" charset="0"/>
              </a:rPr>
              <a:t>HURDASAN</a:t>
            </a:r>
            <a:r>
              <a:rPr lang="tr-TR" sz="2200" dirty="0">
                <a:latin typeface="Times New Roman" panose="02020603050405020304" pitchFamily="18" charset="0"/>
                <a:cs typeface="Times New Roman" panose="02020603050405020304" pitchFamily="18" charset="0"/>
              </a:rPr>
              <a:t> tarafından </a:t>
            </a:r>
            <a:r>
              <a:rPr lang="tr-TR" sz="2200" b="1" dirty="0">
                <a:latin typeface="Times New Roman" panose="02020603050405020304" pitchFamily="18" charset="0"/>
                <a:cs typeface="Times New Roman" panose="02020603050405020304" pitchFamily="18" charset="0"/>
              </a:rPr>
              <a:t>en geç 5 ay içerisinde</a:t>
            </a:r>
            <a:r>
              <a:rPr lang="tr-TR" sz="2200" dirty="0">
                <a:latin typeface="Times New Roman" panose="02020603050405020304" pitchFamily="18" charset="0"/>
                <a:cs typeface="Times New Roman" panose="02020603050405020304" pitchFamily="18" charset="0"/>
              </a:rPr>
              <a:t> alınmadığı takdirde Mal Müdürlüğünce/Muhasebe Müdürlüğü Milli Emlak Birimlerince  satışı yapılması </a:t>
            </a:r>
            <a:r>
              <a:rPr lang="tr-TR" sz="2200" dirty="0" smtClean="0">
                <a:latin typeface="Times New Roman" panose="02020603050405020304" pitchFamily="18" charset="0"/>
                <a:cs typeface="Times New Roman" panose="02020603050405020304" pitchFamily="18" charset="0"/>
              </a:rPr>
              <a:t>gerekmektedir.</a:t>
            </a:r>
          </a:p>
          <a:p>
            <a:pPr algn="just"/>
            <a:r>
              <a:rPr lang="tr-TR" sz="2200" dirty="0" smtClean="0">
                <a:latin typeface="Times New Roman" panose="02020603050405020304" pitchFamily="18" charset="0"/>
                <a:cs typeface="Times New Roman" panose="02020603050405020304" pitchFamily="18" charset="0"/>
              </a:rPr>
              <a:t>Buna </a:t>
            </a:r>
            <a:r>
              <a:rPr lang="tr-TR" sz="2200" dirty="0">
                <a:latin typeface="Times New Roman" panose="02020603050405020304" pitchFamily="18" charset="0"/>
                <a:cs typeface="Times New Roman" panose="02020603050405020304" pitchFamily="18" charset="0"/>
              </a:rPr>
              <a:t>göre </a:t>
            </a:r>
            <a:r>
              <a:rPr lang="tr-TR" sz="2200" b="1" dirty="0">
                <a:solidFill>
                  <a:srgbClr val="FF0000"/>
                </a:solidFill>
                <a:latin typeface="Times New Roman" panose="02020603050405020304" pitchFamily="18" charset="0"/>
                <a:cs typeface="Times New Roman" panose="02020603050405020304" pitchFamily="18" charset="0"/>
              </a:rPr>
              <a:t>5 ayı geçtiği halde hala elinde hurda bulunan </a:t>
            </a:r>
            <a:r>
              <a:rPr lang="tr-TR" sz="2200" dirty="0">
                <a:latin typeface="Times New Roman" panose="02020603050405020304" pitchFamily="18" charset="0"/>
                <a:cs typeface="Times New Roman" panose="02020603050405020304" pitchFamily="18" charset="0"/>
              </a:rPr>
              <a:t>birimlerimiz Mal Müdürlüklerine/Muhasebe Müdürlüklerine  başvurup işlemlerin yapılmasını </a:t>
            </a:r>
            <a:r>
              <a:rPr lang="tr-TR" sz="2200" dirty="0" smtClean="0">
                <a:latin typeface="Times New Roman" panose="02020603050405020304" pitchFamily="18" charset="0"/>
                <a:cs typeface="Times New Roman" panose="02020603050405020304" pitchFamily="18" charset="0"/>
              </a:rPr>
              <a:t>istesinler.</a:t>
            </a:r>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Sistemde </a:t>
            </a:r>
            <a:r>
              <a:rPr lang="tr-TR" sz="2200" dirty="0">
                <a:latin typeface="Times New Roman" panose="02020603050405020304" pitchFamily="18" charset="0"/>
                <a:cs typeface="Times New Roman" panose="02020603050405020304" pitchFamily="18" charset="0"/>
              </a:rPr>
              <a:t>oluşan bir hata nedeniyle TİF üzerinde herhangi bir kuruş farkı olmaması gerekir iken var gibi gözüktüğü veya 0,01 kuruş olması gerekirken 0,03 gibi farkı kuruş farkları gözüktüğü gelen mail </a:t>
            </a:r>
            <a:r>
              <a:rPr lang="tr-TR" sz="2200" dirty="0" err="1">
                <a:latin typeface="Times New Roman" panose="02020603050405020304" pitchFamily="18" charset="0"/>
                <a:cs typeface="Times New Roman" panose="02020603050405020304" pitchFamily="18" charset="0"/>
              </a:rPr>
              <a:t>lerden</a:t>
            </a:r>
            <a:r>
              <a:rPr lang="tr-TR" sz="2200" dirty="0">
                <a:latin typeface="Times New Roman" panose="02020603050405020304" pitchFamily="18" charset="0"/>
                <a:cs typeface="Times New Roman" panose="02020603050405020304" pitchFamily="18" charset="0"/>
              </a:rPr>
              <a:t> anlaşılmakta olup yine aynı maillerden HYS tarafında hesapların doğru çalıştığı anlaşılmıştır. bu konuda programcılarımız TİF </a:t>
            </a:r>
            <a:r>
              <a:rPr lang="tr-TR" sz="2200" dirty="0" err="1">
                <a:latin typeface="Times New Roman" panose="02020603050405020304" pitchFamily="18" charset="0"/>
                <a:cs typeface="Times New Roman" panose="02020603050405020304" pitchFamily="18" charset="0"/>
              </a:rPr>
              <a:t>lerin</a:t>
            </a:r>
            <a:r>
              <a:rPr lang="tr-TR" sz="2200" dirty="0">
                <a:latin typeface="Times New Roman" panose="02020603050405020304" pitchFamily="18" charset="0"/>
                <a:cs typeface="Times New Roman" panose="02020603050405020304" pitchFamily="18" charset="0"/>
              </a:rPr>
              <a:t> doğru olarak çıktısının alınabilmesi için çalışmakta olup en kısa zamanda bu </a:t>
            </a:r>
            <a:r>
              <a:rPr lang="tr-TR" sz="2200">
                <a:latin typeface="Times New Roman" panose="02020603050405020304" pitchFamily="18" charset="0"/>
                <a:cs typeface="Times New Roman" panose="02020603050405020304" pitchFamily="18" charset="0"/>
              </a:rPr>
              <a:t>sorunu </a:t>
            </a:r>
            <a:r>
              <a:rPr lang="tr-TR" sz="2200" smtClean="0">
                <a:latin typeface="Times New Roman" panose="02020603050405020304" pitchFamily="18" charset="0"/>
                <a:cs typeface="Times New Roman" panose="02020603050405020304" pitchFamily="18" charset="0"/>
              </a:rPr>
              <a:t>düzelteceklerdir.</a:t>
            </a:r>
          </a:p>
          <a:p>
            <a:pPr marL="0" indent="0">
              <a:buNone/>
            </a:pPr>
            <a:r>
              <a:rPr lang="tr-TR" sz="2000" dirty="0">
                <a:latin typeface="Times New Roman" panose="02020603050405020304" pitchFamily="18" charset="0"/>
                <a:cs typeface="Times New Roman" panose="02020603050405020304" pitchFamily="18" charset="0"/>
              </a:rPr>
              <a:t> </a:t>
            </a:r>
            <a:br>
              <a:rPr lang="tr-TR" sz="2000" dirty="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94648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780696"/>
          </a:xfrm>
        </p:spPr>
        <p:txBody>
          <a:bodyPr>
            <a:noAutofit/>
          </a:bodyPr>
          <a:lstStyle/>
          <a:p>
            <a:pPr algn="ctr"/>
            <a:r>
              <a:rPr lang="tr-TR" sz="3600" dirty="0" smtClean="0"/>
              <a:t>BİLGİ</a:t>
            </a:r>
            <a:endParaRPr lang="tr-TR" sz="3600" dirty="0"/>
          </a:p>
        </p:txBody>
      </p:sp>
      <p:sp>
        <p:nvSpPr>
          <p:cNvPr id="5" name="Slayt Numarası Yer Tutucusu 4"/>
          <p:cNvSpPr>
            <a:spLocks noGrp="1"/>
          </p:cNvSpPr>
          <p:nvPr>
            <p:ph type="sldNum" sz="quarter" idx="12"/>
          </p:nvPr>
        </p:nvSpPr>
        <p:spPr/>
        <p:txBody>
          <a:bodyPr/>
          <a:lstStyle/>
          <a:p>
            <a:fld id="{BD6CFADD-681B-4A19-B3EC-65FFE0226627}" type="slidenum">
              <a:rPr lang="tr-TR" smtClean="0"/>
              <a:pPr/>
              <a:t>35</a:t>
            </a:fld>
            <a:endParaRPr lang="tr-TR"/>
          </a:p>
        </p:txBody>
      </p:sp>
      <p:sp>
        <p:nvSpPr>
          <p:cNvPr id="6" name="İçerik Yer Tutucusu 2"/>
          <p:cNvSpPr>
            <a:spLocks noGrp="1"/>
          </p:cNvSpPr>
          <p:nvPr>
            <p:ph sz="half" idx="1"/>
          </p:nvPr>
        </p:nvSpPr>
        <p:spPr>
          <a:xfrm>
            <a:off x="323528" y="1700808"/>
            <a:ext cx="8496944" cy="4752528"/>
          </a:xfrm>
        </p:spPr>
        <p:txBody>
          <a:bodyPr>
            <a:noAutofit/>
          </a:bodyPr>
          <a:lstStyle/>
          <a:p>
            <a:pPr algn="just"/>
            <a:r>
              <a:rPr lang="tr-TR" sz="3200" dirty="0" smtClean="0">
                <a:latin typeface="Times New Roman" panose="02020603050405020304" pitchFamily="18" charset="0"/>
                <a:cs typeface="Times New Roman" panose="02020603050405020304" pitchFamily="18" charset="0"/>
              </a:rPr>
              <a:t>Taşınır Kayıt ve Kontrol Yetkilileri, sorumluluklarında bulunan ambarlarda;</a:t>
            </a:r>
          </a:p>
          <a:p>
            <a:pPr marL="0" indent="0" algn="just">
              <a:buNone/>
            </a:pPr>
            <a:r>
              <a:rPr lang="tr-TR" sz="3200" dirty="0" smtClean="0">
                <a:solidFill>
                  <a:srgbClr val="FF0000"/>
                </a:solidFill>
                <a:latin typeface="Times New Roman" panose="02020603050405020304" pitchFamily="18" charset="0"/>
                <a:cs typeface="Times New Roman" panose="02020603050405020304" pitchFamily="18" charset="0"/>
              </a:rPr>
              <a:t>kasıt, kusur, ihmal veya tedbirsizlikleri nedeniyle meydana gelen kayıp ve noksanlıklardan  sorumludurlar</a:t>
            </a:r>
            <a:r>
              <a:rPr lang="tr-TR" sz="3200" dirty="0" smtClean="0">
                <a:latin typeface="Times New Roman" panose="02020603050405020304" pitchFamily="18" charset="0"/>
                <a:cs typeface="Times New Roman" panose="02020603050405020304" pitchFamily="18" charset="0"/>
              </a:rPr>
              <a:t>.</a:t>
            </a:r>
          </a:p>
          <a:p>
            <a:pPr algn="just"/>
            <a:r>
              <a:rPr lang="tr-TR" sz="3200" dirty="0">
                <a:latin typeface="Times New Roman" panose="02020603050405020304" pitchFamily="18" charset="0"/>
                <a:cs typeface="Times New Roman" panose="02020603050405020304" pitchFamily="18" charset="0"/>
              </a:rPr>
              <a:t>Taşınır Kayıt ve Kontrol Yetkilileri sorumluluklarında </a:t>
            </a:r>
            <a:r>
              <a:rPr lang="tr-TR" sz="3200" dirty="0" smtClean="0">
                <a:latin typeface="Times New Roman" panose="02020603050405020304" pitchFamily="18" charset="0"/>
                <a:cs typeface="Times New Roman" panose="02020603050405020304" pitchFamily="18" charset="0"/>
              </a:rPr>
              <a:t>bulunan ambarları </a:t>
            </a:r>
            <a:r>
              <a:rPr lang="tr-TR" sz="3200" dirty="0" smtClean="0">
                <a:solidFill>
                  <a:srgbClr val="FF0000"/>
                </a:solidFill>
                <a:latin typeface="Times New Roman" panose="02020603050405020304" pitchFamily="18" charset="0"/>
                <a:cs typeface="Times New Roman" panose="02020603050405020304" pitchFamily="18" charset="0"/>
              </a:rPr>
              <a:t>devir ve teslim etmeden görevlerinden ayrılamazlar</a:t>
            </a:r>
            <a:r>
              <a:rPr lang="tr-TR" sz="2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437154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780696"/>
          </a:xfrm>
        </p:spPr>
        <p:txBody>
          <a:bodyPr>
            <a:noAutofit/>
          </a:bodyPr>
          <a:lstStyle/>
          <a:p>
            <a:pPr algn="ctr"/>
            <a:r>
              <a:rPr lang="tr-TR" sz="3600" dirty="0" smtClean="0"/>
              <a:t>BİLGİ</a:t>
            </a:r>
            <a:endParaRPr lang="tr-TR" sz="3600" dirty="0"/>
          </a:p>
        </p:txBody>
      </p:sp>
      <p:sp>
        <p:nvSpPr>
          <p:cNvPr id="5" name="Slayt Numarası Yer Tutucusu 4"/>
          <p:cNvSpPr>
            <a:spLocks noGrp="1"/>
          </p:cNvSpPr>
          <p:nvPr>
            <p:ph type="sldNum" sz="quarter" idx="12"/>
          </p:nvPr>
        </p:nvSpPr>
        <p:spPr/>
        <p:txBody>
          <a:bodyPr/>
          <a:lstStyle/>
          <a:p>
            <a:fld id="{BD6CFADD-681B-4A19-B3EC-65FFE0226627}" type="slidenum">
              <a:rPr lang="tr-TR" smtClean="0"/>
              <a:pPr/>
              <a:t>36</a:t>
            </a:fld>
            <a:endParaRPr lang="tr-TR"/>
          </a:p>
        </p:txBody>
      </p:sp>
      <p:sp>
        <p:nvSpPr>
          <p:cNvPr id="6" name="İçerik Yer Tutucusu 2"/>
          <p:cNvSpPr>
            <a:spLocks noGrp="1"/>
          </p:cNvSpPr>
          <p:nvPr>
            <p:ph sz="half" idx="1"/>
          </p:nvPr>
        </p:nvSpPr>
        <p:spPr>
          <a:xfrm>
            <a:off x="323528" y="1700808"/>
            <a:ext cx="8496944" cy="4752528"/>
          </a:xfrm>
        </p:spPr>
        <p:txBody>
          <a:bodyPr>
            <a:noAutofit/>
          </a:bodyPr>
          <a:lstStyle/>
          <a:p>
            <a:pPr algn="just"/>
            <a:r>
              <a:rPr lang="tr-TR" sz="3200" dirty="0" smtClean="0">
                <a:latin typeface="Times New Roman" panose="02020603050405020304" pitchFamily="18" charset="0"/>
                <a:cs typeface="Times New Roman" panose="02020603050405020304" pitchFamily="18" charset="0"/>
              </a:rPr>
              <a:t>…demirbaşların servislerince yapılan bakım ve onarımlarında kullanılan yedek parçalar ile doğrudan taşıtlarında depolarına konulan akaryakıt, likit gaz(LPG) ve yağlar,</a:t>
            </a:r>
          </a:p>
          <a:p>
            <a:pPr algn="just"/>
            <a:r>
              <a:rPr lang="tr-TR" sz="3200" dirty="0" smtClean="0">
                <a:latin typeface="Times New Roman" panose="02020603050405020304" pitchFamily="18" charset="0"/>
                <a:cs typeface="Times New Roman" panose="02020603050405020304" pitchFamily="18" charset="0"/>
              </a:rPr>
              <a:t>Kısa sürede tüketilen mutfak tipi tüpler ve yangın söndürme tüplerine yapılan gaz </a:t>
            </a:r>
            <a:r>
              <a:rPr lang="tr-TR" sz="3200" dirty="0" err="1" smtClean="0">
                <a:latin typeface="Times New Roman" panose="02020603050405020304" pitchFamily="18" charset="0"/>
                <a:cs typeface="Times New Roman" panose="02020603050405020304" pitchFamily="18" charset="0"/>
              </a:rPr>
              <a:t>dolumları</a:t>
            </a:r>
            <a:r>
              <a:rPr lang="tr-TR" sz="3200" dirty="0" smtClean="0">
                <a:latin typeface="Times New Roman" panose="02020603050405020304" pitchFamily="18" charset="0"/>
                <a:cs typeface="Times New Roman" panose="02020603050405020304" pitchFamily="18" charset="0"/>
              </a:rPr>
              <a:t>,</a:t>
            </a:r>
          </a:p>
          <a:p>
            <a:pPr algn="just"/>
            <a:r>
              <a:rPr lang="tr-TR" sz="3200" dirty="0" smtClean="0">
                <a:latin typeface="Times New Roman" panose="02020603050405020304" pitchFamily="18" charset="0"/>
                <a:cs typeface="Times New Roman" panose="02020603050405020304" pitchFamily="18" charset="0"/>
              </a:rPr>
              <a:t>Yazıcı kartuşlarının </a:t>
            </a:r>
            <a:r>
              <a:rPr lang="tr-TR" sz="3200" dirty="0" err="1" smtClean="0">
                <a:latin typeface="Times New Roman" panose="02020603050405020304" pitchFamily="18" charset="0"/>
                <a:cs typeface="Times New Roman" panose="02020603050405020304" pitchFamily="18" charset="0"/>
              </a:rPr>
              <a:t>dolumlarında</a:t>
            </a:r>
            <a:r>
              <a:rPr lang="tr-TR" sz="3200" dirty="0" smtClean="0">
                <a:latin typeface="Times New Roman" panose="02020603050405020304" pitchFamily="18" charset="0"/>
                <a:cs typeface="Times New Roman" panose="02020603050405020304" pitchFamily="18" charset="0"/>
              </a:rPr>
              <a:t>  </a:t>
            </a:r>
            <a:r>
              <a:rPr lang="tr-TR" sz="3200" b="1" dirty="0" smtClean="0">
                <a:solidFill>
                  <a:srgbClr val="FF0000"/>
                </a:solidFill>
                <a:latin typeface="Times New Roman" panose="02020603050405020304" pitchFamily="18" charset="0"/>
                <a:cs typeface="Times New Roman" panose="02020603050405020304" pitchFamily="18" charset="0"/>
              </a:rPr>
              <a:t>TAŞINIR İŞLEM FİŞİ (TİF) DÜZENLENMEZ</a:t>
            </a:r>
            <a:endParaRPr lang="tr-TR" sz="2000" b="1"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7712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764704"/>
            <a:ext cx="7859216" cy="5760640"/>
          </a:xfrm>
        </p:spPr>
        <p:txBody>
          <a:bodyPr>
            <a:noAutofit/>
          </a:bodyPr>
          <a:lstStyle/>
          <a:p>
            <a:pPr marL="0" indent="0" algn="ctr">
              <a:buNone/>
            </a:pPr>
            <a:r>
              <a:rPr lang="tr-TR" sz="2800" b="1" dirty="0" smtClean="0"/>
              <a:t>SORU-CEVAP KISMI </a:t>
            </a:r>
          </a:p>
          <a:p>
            <a:pPr marL="0" indent="0" algn="ctr">
              <a:buNone/>
            </a:pPr>
            <a:r>
              <a:rPr lang="tr-TR" sz="2800" b="1" dirty="0" smtClean="0"/>
              <a:t>Sona Ermiştir.</a:t>
            </a:r>
          </a:p>
          <a:p>
            <a:pPr marL="0" indent="0" algn="ctr">
              <a:buNone/>
            </a:pPr>
            <a:endParaRPr lang="tr-TR" sz="2800" b="1" dirty="0" smtClean="0"/>
          </a:p>
          <a:p>
            <a:pPr marL="0" indent="0" algn="ctr">
              <a:buNone/>
            </a:pPr>
            <a:r>
              <a:rPr lang="tr-TR" sz="2800" b="1" dirty="0" smtClean="0"/>
              <a:t>Sabırla Dinlediğiniz İçin</a:t>
            </a:r>
          </a:p>
          <a:p>
            <a:pPr marL="0" indent="0" algn="ctr">
              <a:buNone/>
            </a:pPr>
            <a:r>
              <a:rPr lang="tr-TR" sz="4400" b="1" dirty="0" smtClean="0"/>
              <a:t>TEŞEKKÜR EDERİM…</a:t>
            </a:r>
          </a:p>
          <a:p>
            <a:pPr marL="0" indent="0" algn="just">
              <a:buNone/>
            </a:pPr>
            <a:endParaRPr lang="tr-TR" sz="2000" dirty="0"/>
          </a:p>
          <a:p>
            <a:pPr marL="0" indent="0" algn="ctr">
              <a:buNone/>
            </a:pPr>
            <a:r>
              <a:rPr lang="tr-TR" sz="2000" dirty="0" smtClean="0"/>
              <a:t>Yüksel BEROJE</a:t>
            </a:r>
          </a:p>
          <a:p>
            <a:pPr marL="0" indent="0" algn="ctr">
              <a:buNone/>
            </a:pPr>
            <a:r>
              <a:rPr lang="tr-TR" sz="2000" b="1" i="1" dirty="0" smtClean="0"/>
              <a:t>Şube Müdürü</a:t>
            </a:r>
            <a:endParaRPr lang="tr-TR" sz="2000" b="1" i="1"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37</a:t>
            </a:fld>
            <a:endParaRPr lang="tr-TR" sz="2000" b="1">
              <a:solidFill>
                <a:schemeClr val="tx1"/>
              </a:solidFill>
            </a:endParaRPr>
          </a:p>
        </p:txBody>
      </p:sp>
    </p:spTree>
    <p:extLst>
      <p:ext uri="{BB962C8B-B14F-4D97-AF65-F5344CB8AC3E}">
        <p14:creationId xmlns:p14="http://schemas.microsoft.com/office/powerpoint/2010/main" val="2439417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UYARI</a:t>
            </a:r>
            <a:endParaRPr lang="tr-TR" sz="4000" b="1" dirty="0"/>
          </a:p>
        </p:txBody>
      </p:sp>
      <p:sp>
        <p:nvSpPr>
          <p:cNvPr id="3" name="İçerik Yer Tutucusu 2"/>
          <p:cNvSpPr>
            <a:spLocks noGrp="1"/>
          </p:cNvSpPr>
          <p:nvPr>
            <p:ph sz="half" idx="1"/>
          </p:nvPr>
        </p:nvSpPr>
        <p:spPr>
          <a:xfrm>
            <a:off x="457200" y="1484784"/>
            <a:ext cx="8507288" cy="4824536"/>
          </a:xfrm>
        </p:spPr>
        <p:txBody>
          <a:bodyPr>
            <a:noAutofit/>
          </a:bodyPr>
          <a:lstStyle/>
          <a:p>
            <a:pPr marL="0" indent="0" algn="just">
              <a:buNone/>
            </a:pPr>
            <a:r>
              <a:rPr lang="tr-TR" sz="2800" b="1" dirty="0" smtClean="0"/>
              <a:t>Bu çerçevede Konsolide görevlilerince;</a:t>
            </a:r>
          </a:p>
          <a:p>
            <a:pPr marL="457200" indent="-457200" algn="just">
              <a:buFont typeface="+mj-lt"/>
              <a:buAutoNum type="arabicPeriod"/>
            </a:pPr>
            <a:r>
              <a:rPr lang="tr-TR" sz="2400" dirty="0" smtClean="0"/>
              <a:t>Taşınır kayıt ve kontrol yetkililerinden </a:t>
            </a:r>
            <a:r>
              <a:rPr lang="tr-TR" sz="2400" b="1" dirty="0" smtClean="0"/>
              <a:t>«</a:t>
            </a:r>
            <a:r>
              <a:rPr lang="tr-TR" sz="2400" b="1" dirty="0" smtClean="0">
                <a:solidFill>
                  <a:srgbClr val="FF0000"/>
                </a:solidFill>
              </a:rPr>
              <a:t>taşınır yönetim hesabı cetvelinin</a:t>
            </a:r>
            <a:r>
              <a:rPr lang="tr-TR" sz="2400" dirty="0" smtClean="0"/>
              <a:t>» alınması,</a:t>
            </a:r>
            <a:endParaRPr lang="tr-TR" sz="2800" dirty="0"/>
          </a:p>
          <a:p>
            <a:pPr marL="457200" indent="-457200" algn="just">
              <a:buFont typeface="+mj-lt"/>
              <a:buAutoNum type="arabicPeriod"/>
            </a:pPr>
            <a:r>
              <a:rPr lang="tr-TR" sz="2800" dirty="0" smtClean="0"/>
              <a:t>Yıl sonu cetvellerinde yer alan tutarların muhasebe birimlerinin kayıtlarıyla </a:t>
            </a:r>
            <a:r>
              <a:rPr lang="tr-TR" sz="2800" b="1" dirty="0" smtClean="0">
                <a:solidFill>
                  <a:srgbClr val="FF0000"/>
                </a:solidFill>
              </a:rPr>
              <a:t>denkliğinin sağlanması</a:t>
            </a:r>
            <a:r>
              <a:rPr lang="tr-TR" sz="2800" dirty="0" smtClean="0"/>
              <a:t>,</a:t>
            </a:r>
          </a:p>
          <a:p>
            <a:pPr marL="457200" indent="-457200" algn="just">
              <a:buFont typeface="+mj-lt"/>
              <a:buAutoNum type="arabicPeriod"/>
            </a:pPr>
            <a:r>
              <a:rPr lang="tr-TR" sz="2800" dirty="0" smtClean="0"/>
              <a:t>Cetvellerde yer alan taşınır mal ve malzemelerinin «</a:t>
            </a:r>
            <a:r>
              <a:rPr lang="tr-TR" sz="2800" b="1" dirty="0" smtClean="0">
                <a:solidFill>
                  <a:srgbClr val="FF0000"/>
                </a:solidFill>
              </a:rPr>
              <a:t>fiili olarak bulunup bulunmadığının</a:t>
            </a:r>
            <a:r>
              <a:rPr lang="tr-TR" sz="2800" dirty="0" smtClean="0"/>
              <a:t>» eğer bulunuyorsa gerçeğe uygun özelliklerle kaydedilip kaydedilmediğinin kontrolünün yapılması, bunlara ilişkin hataların düzeltilmesinin sağlanması gerekmektedir.</a:t>
            </a:r>
            <a:endParaRPr lang="tr-TR" sz="2400" dirty="0" smtClean="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4</a:t>
            </a:fld>
            <a:endParaRPr lang="tr-TR" sz="2000" b="1">
              <a:solidFill>
                <a:schemeClr val="tx1"/>
              </a:solidFill>
            </a:endParaRPr>
          </a:p>
        </p:txBody>
      </p:sp>
    </p:spTree>
    <p:extLst>
      <p:ext uri="{BB962C8B-B14F-4D97-AF65-F5344CB8AC3E}">
        <p14:creationId xmlns:p14="http://schemas.microsoft.com/office/powerpoint/2010/main" val="1088505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89161"/>
            <a:ext cx="8229600" cy="648072"/>
          </a:xfrm>
        </p:spPr>
        <p:txBody>
          <a:bodyPr>
            <a:noAutofit/>
          </a:bodyPr>
          <a:lstStyle/>
          <a:p>
            <a:pPr algn="ctr"/>
            <a:r>
              <a:rPr lang="tr-TR" sz="3200" b="1" dirty="0" smtClean="0"/>
              <a:t>2015 </a:t>
            </a:r>
            <a:r>
              <a:rPr lang="tr-TR" sz="3200" b="1" dirty="0"/>
              <a:t>YIL SONU İŞLEMLERİ YAZISI EKTEDİR</a:t>
            </a:r>
          </a:p>
        </p:txBody>
      </p:sp>
      <p:sp>
        <p:nvSpPr>
          <p:cNvPr id="3" name="İçerik Yer Tutucusu 2"/>
          <p:cNvSpPr>
            <a:spLocks noGrp="1"/>
          </p:cNvSpPr>
          <p:nvPr>
            <p:ph sz="half" idx="1"/>
          </p:nvPr>
        </p:nvSpPr>
        <p:spPr>
          <a:xfrm>
            <a:off x="457200" y="1137233"/>
            <a:ext cx="8507288" cy="5172087"/>
          </a:xfrm>
        </p:spPr>
        <p:txBody>
          <a:bodyPr>
            <a:noAutofit/>
          </a:bodyPr>
          <a:lstStyle/>
          <a:p>
            <a:pPr marL="0" indent="0">
              <a:buNone/>
            </a:pPr>
            <a:r>
              <a:rPr lang="tr-TR" sz="1500" dirty="0">
                <a:latin typeface="Times New Roman" panose="02020603050405020304" pitchFamily="18" charset="0"/>
                <a:cs typeface="Times New Roman" panose="02020603050405020304" pitchFamily="18" charset="0"/>
              </a:rPr>
              <a:t>1- Bakanlık birimlerimiz </a:t>
            </a:r>
            <a:r>
              <a:rPr lang="tr-TR" sz="1500" dirty="0" smtClean="0">
                <a:solidFill>
                  <a:srgbClr val="FF0000"/>
                </a:solidFill>
                <a:latin typeface="Times New Roman" panose="02020603050405020304" pitchFamily="18" charset="0"/>
                <a:cs typeface="Times New Roman" panose="02020603050405020304" pitchFamily="18" charset="0"/>
              </a:rPr>
              <a:t>25 </a:t>
            </a:r>
            <a:r>
              <a:rPr lang="tr-TR" sz="1500" dirty="0">
                <a:solidFill>
                  <a:srgbClr val="FF0000"/>
                </a:solidFill>
                <a:latin typeface="Times New Roman" panose="02020603050405020304" pitchFamily="18" charset="0"/>
                <a:cs typeface="Times New Roman" panose="02020603050405020304" pitchFamily="18" charset="0"/>
              </a:rPr>
              <a:t>Aralık </a:t>
            </a:r>
            <a:r>
              <a:rPr lang="tr-TR" sz="1500" dirty="0" smtClean="0">
                <a:solidFill>
                  <a:srgbClr val="FF0000"/>
                </a:solidFill>
                <a:latin typeface="Times New Roman" panose="02020603050405020304" pitchFamily="18" charset="0"/>
                <a:cs typeface="Times New Roman" panose="02020603050405020304" pitchFamily="18" charset="0"/>
              </a:rPr>
              <a:t>2015 </a:t>
            </a:r>
            <a:r>
              <a:rPr lang="tr-TR" sz="1500" dirty="0">
                <a:solidFill>
                  <a:srgbClr val="FF0000"/>
                </a:solidFill>
                <a:latin typeface="Times New Roman" panose="02020603050405020304" pitchFamily="18" charset="0"/>
                <a:cs typeface="Times New Roman" panose="02020603050405020304" pitchFamily="18" charset="0"/>
              </a:rPr>
              <a:t>tarihine kadar hesapları ile muhasebe hesapları arasında denkliği sağlayacaklardır.</a:t>
            </a:r>
            <a:r>
              <a:rPr lang="tr-TR" sz="1500" dirty="0">
                <a:latin typeface="Times New Roman" panose="02020603050405020304" pitchFamily="18" charset="0"/>
                <a:cs typeface="Times New Roman" panose="02020603050405020304" pitchFamily="18" charset="0"/>
              </a:rPr>
              <a:t> Bu tarihe kadar ödenek gönderme ve harcama işlemleri devam ettiğinden dolayı </a:t>
            </a:r>
            <a:r>
              <a:rPr lang="tr-TR" sz="1500" dirty="0" smtClean="0">
                <a:latin typeface="Times New Roman" panose="02020603050405020304" pitchFamily="18" charset="0"/>
                <a:cs typeface="Times New Roman" panose="02020603050405020304" pitchFamily="18" charset="0"/>
              </a:rPr>
              <a:t>25 </a:t>
            </a:r>
            <a:r>
              <a:rPr lang="tr-TR" sz="1500" dirty="0">
                <a:latin typeface="Times New Roman" panose="02020603050405020304" pitchFamily="18" charset="0"/>
                <a:cs typeface="Times New Roman" panose="02020603050405020304" pitchFamily="18" charset="0"/>
              </a:rPr>
              <a:t>Aralık'a kadar hesap denkliklerini sağlamaları ancak </a:t>
            </a:r>
            <a:r>
              <a:rPr lang="tr-TR" sz="1500" b="1" dirty="0" smtClean="0">
                <a:latin typeface="Times New Roman" panose="02020603050405020304" pitchFamily="18" charset="0"/>
                <a:cs typeface="Times New Roman" panose="02020603050405020304" pitchFamily="18" charset="0"/>
              </a:rPr>
              <a:t>«yıl </a:t>
            </a:r>
            <a:r>
              <a:rPr lang="tr-TR" sz="1500" b="1" dirty="0">
                <a:latin typeface="Times New Roman" panose="02020603050405020304" pitchFamily="18" charset="0"/>
                <a:cs typeface="Times New Roman" panose="02020603050405020304" pitchFamily="18" charset="0"/>
              </a:rPr>
              <a:t>sonu </a:t>
            </a:r>
            <a:r>
              <a:rPr lang="tr-TR" sz="1500" b="1" dirty="0" smtClean="0">
                <a:latin typeface="Times New Roman" panose="02020603050405020304" pitchFamily="18" charset="0"/>
                <a:cs typeface="Times New Roman" panose="02020603050405020304" pitchFamily="18" charset="0"/>
              </a:rPr>
              <a:t>bitir» </a:t>
            </a:r>
            <a:r>
              <a:rPr lang="tr-TR" sz="1500" b="1" dirty="0">
                <a:latin typeface="Times New Roman" panose="02020603050405020304" pitchFamily="18" charset="0"/>
                <a:cs typeface="Times New Roman" panose="02020603050405020304" pitchFamily="18" charset="0"/>
              </a:rPr>
              <a:t>yapmamaları </a:t>
            </a:r>
            <a:r>
              <a:rPr lang="tr-TR" sz="1500" dirty="0">
                <a:latin typeface="Times New Roman" panose="02020603050405020304" pitchFamily="18" charset="0"/>
                <a:cs typeface="Times New Roman" panose="02020603050405020304" pitchFamily="18" charset="0"/>
              </a:rPr>
              <a:t>gerekmektedir. </a:t>
            </a:r>
            <a:br>
              <a:rPr lang="tr-TR" sz="1500" dirty="0">
                <a:latin typeface="Times New Roman" panose="02020603050405020304" pitchFamily="18" charset="0"/>
                <a:cs typeface="Times New Roman" panose="02020603050405020304" pitchFamily="18" charset="0"/>
              </a:rPr>
            </a:br>
            <a:r>
              <a:rPr lang="tr-TR" sz="1500" dirty="0">
                <a:latin typeface="Times New Roman" panose="02020603050405020304" pitchFamily="18" charset="0"/>
                <a:cs typeface="Times New Roman" panose="02020603050405020304" pitchFamily="18" charset="0"/>
              </a:rPr>
              <a:t/>
            </a:r>
            <a:br>
              <a:rPr lang="tr-TR" sz="1500" dirty="0">
                <a:latin typeface="Times New Roman" panose="02020603050405020304" pitchFamily="18" charset="0"/>
                <a:cs typeface="Times New Roman" panose="02020603050405020304" pitchFamily="18" charset="0"/>
              </a:rPr>
            </a:br>
            <a:r>
              <a:rPr lang="tr-TR" sz="1500" dirty="0">
                <a:latin typeface="Times New Roman" panose="02020603050405020304" pitchFamily="18" charset="0"/>
                <a:cs typeface="Times New Roman" panose="02020603050405020304" pitchFamily="18" charset="0"/>
              </a:rPr>
              <a:t>2- Hesap denkliğini sağlayan birimler muhasebe birimlerine yıl sonu hesap cetvellerini onaylatacaklardır. KESİNLİKLE </a:t>
            </a:r>
            <a:r>
              <a:rPr lang="tr-TR" sz="1500" dirty="0" err="1">
                <a:latin typeface="Times New Roman" panose="02020603050405020304" pitchFamily="18" charset="0"/>
                <a:cs typeface="Times New Roman" panose="02020603050405020304" pitchFamily="18" charset="0"/>
              </a:rPr>
              <a:t>mütabakat</a:t>
            </a:r>
            <a:r>
              <a:rPr lang="tr-TR" sz="1500" dirty="0">
                <a:latin typeface="Times New Roman" panose="02020603050405020304" pitchFamily="18" charset="0"/>
                <a:cs typeface="Times New Roman" panose="02020603050405020304" pitchFamily="18" charset="0"/>
              </a:rPr>
              <a:t> sağlanması şarttır. ŞERHLİ imzalatılmayacaktır, hesaplar denk hale her halükarda getirilecektir. </a:t>
            </a:r>
            <a:br>
              <a:rPr lang="tr-TR" sz="1500" dirty="0">
                <a:latin typeface="Times New Roman" panose="02020603050405020304" pitchFamily="18" charset="0"/>
                <a:cs typeface="Times New Roman" panose="02020603050405020304" pitchFamily="18" charset="0"/>
              </a:rPr>
            </a:br>
            <a:r>
              <a:rPr lang="tr-TR" sz="1500" dirty="0">
                <a:latin typeface="Times New Roman" panose="02020603050405020304" pitchFamily="18" charset="0"/>
                <a:cs typeface="Times New Roman" panose="02020603050405020304" pitchFamily="18" charset="0"/>
              </a:rPr>
              <a:t/>
            </a:r>
            <a:br>
              <a:rPr lang="tr-TR" sz="1500" dirty="0">
                <a:latin typeface="Times New Roman" panose="02020603050405020304" pitchFamily="18" charset="0"/>
                <a:cs typeface="Times New Roman" panose="02020603050405020304" pitchFamily="18" charset="0"/>
              </a:rPr>
            </a:br>
            <a:r>
              <a:rPr lang="tr-TR" sz="1500" dirty="0">
                <a:latin typeface="Times New Roman" panose="02020603050405020304" pitchFamily="18" charset="0"/>
                <a:cs typeface="Times New Roman" panose="02020603050405020304" pitchFamily="18" charset="0"/>
              </a:rPr>
              <a:t>3- Hesap denkliğini sağlayan ve muhasebe birimine cetvelini denk halde onaylatan birimlerimiz </a:t>
            </a:r>
            <a:r>
              <a:rPr lang="tr-TR" sz="1500" b="1" dirty="0">
                <a:solidFill>
                  <a:srgbClr val="FF0000"/>
                </a:solidFill>
                <a:latin typeface="Times New Roman" panose="02020603050405020304" pitchFamily="18" charset="0"/>
                <a:cs typeface="Times New Roman" panose="02020603050405020304" pitchFamily="18" charset="0"/>
              </a:rPr>
              <a:t>yıl sonu bitir  işlemlerini </a:t>
            </a:r>
            <a:r>
              <a:rPr lang="tr-TR" sz="1500" b="1" dirty="0" smtClean="0">
                <a:solidFill>
                  <a:srgbClr val="FF0000"/>
                </a:solidFill>
                <a:latin typeface="Times New Roman" panose="02020603050405020304" pitchFamily="18" charset="0"/>
                <a:cs typeface="Times New Roman" panose="02020603050405020304" pitchFamily="18" charset="0"/>
              </a:rPr>
              <a:t>25 </a:t>
            </a:r>
            <a:r>
              <a:rPr lang="tr-TR" sz="1500" b="1" dirty="0">
                <a:solidFill>
                  <a:srgbClr val="FF0000"/>
                </a:solidFill>
                <a:latin typeface="Times New Roman" panose="02020603050405020304" pitchFamily="18" charset="0"/>
                <a:cs typeface="Times New Roman" panose="02020603050405020304" pitchFamily="18" charset="0"/>
              </a:rPr>
              <a:t>Aralık'tan sonra yapacaklar ve  31 Aralık </a:t>
            </a:r>
            <a:r>
              <a:rPr lang="tr-TR" sz="1500" b="1" dirty="0" smtClean="0">
                <a:solidFill>
                  <a:srgbClr val="FF0000"/>
                </a:solidFill>
                <a:latin typeface="Times New Roman" panose="02020603050405020304" pitchFamily="18" charset="0"/>
                <a:cs typeface="Times New Roman" panose="02020603050405020304" pitchFamily="18" charset="0"/>
              </a:rPr>
              <a:t>2015'e </a:t>
            </a:r>
            <a:r>
              <a:rPr lang="tr-TR" sz="1500" b="1" dirty="0">
                <a:solidFill>
                  <a:srgbClr val="FF0000"/>
                </a:solidFill>
                <a:latin typeface="Times New Roman" panose="02020603050405020304" pitchFamily="18" charset="0"/>
                <a:cs typeface="Times New Roman" panose="02020603050405020304" pitchFamily="18" charset="0"/>
              </a:rPr>
              <a:t>kadar tamamlayacaklardır</a:t>
            </a:r>
            <a:r>
              <a:rPr lang="tr-TR" sz="1500" dirty="0">
                <a:latin typeface="Times New Roman" panose="02020603050405020304" pitchFamily="18" charset="0"/>
                <a:cs typeface="Times New Roman" panose="02020603050405020304" pitchFamily="18" charset="0"/>
              </a:rPr>
              <a:t>.</a:t>
            </a:r>
            <a:br>
              <a:rPr lang="tr-TR" sz="1500" dirty="0">
                <a:latin typeface="Times New Roman" panose="02020603050405020304" pitchFamily="18" charset="0"/>
                <a:cs typeface="Times New Roman" panose="02020603050405020304" pitchFamily="18" charset="0"/>
              </a:rPr>
            </a:br>
            <a:r>
              <a:rPr lang="tr-TR" sz="1500" dirty="0">
                <a:latin typeface="Times New Roman" panose="02020603050405020304" pitchFamily="18" charset="0"/>
                <a:cs typeface="Times New Roman" panose="02020603050405020304" pitchFamily="18" charset="0"/>
              </a:rPr>
              <a:t/>
            </a:r>
            <a:br>
              <a:rPr lang="tr-TR" sz="1500" dirty="0">
                <a:latin typeface="Times New Roman" panose="02020603050405020304" pitchFamily="18" charset="0"/>
                <a:cs typeface="Times New Roman" panose="02020603050405020304" pitchFamily="18" charset="0"/>
              </a:rPr>
            </a:br>
            <a:r>
              <a:rPr lang="tr-TR" sz="1500" b="1" u="sng" dirty="0">
                <a:latin typeface="Times New Roman" panose="02020603050405020304" pitchFamily="18" charset="0"/>
                <a:cs typeface="Times New Roman" panose="02020603050405020304" pitchFamily="18" charset="0"/>
              </a:rPr>
              <a:t>DİKKAT EDİLMESİ GEREKEN HUSUSLAR:</a:t>
            </a:r>
            <a:r>
              <a:rPr lang="tr-TR" sz="1500" dirty="0">
                <a:latin typeface="Times New Roman" panose="02020603050405020304" pitchFamily="18" charset="0"/>
                <a:cs typeface="Times New Roman" panose="02020603050405020304" pitchFamily="18" charset="0"/>
              </a:rPr>
              <a:t/>
            </a:r>
            <a:br>
              <a:rPr lang="tr-TR" sz="1500" dirty="0">
                <a:latin typeface="Times New Roman" panose="02020603050405020304" pitchFamily="18" charset="0"/>
                <a:cs typeface="Times New Roman" panose="02020603050405020304" pitchFamily="18" charset="0"/>
              </a:rPr>
            </a:br>
            <a:r>
              <a:rPr lang="tr-TR" sz="1500" dirty="0">
                <a:latin typeface="Times New Roman" panose="02020603050405020304" pitchFamily="18" charset="0"/>
                <a:cs typeface="Times New Roman" panose="02020603050405020304" pitchFamily="18" charset="0"/>
              </a:rPr>
              <a:t>1- Hesap denklikleri konusunda hassas davranılacak, hesap denkliği sağlamadan yıl sonu kapatan birimler hakkında </a:t>
            </a:r>
            <a:r>
              <a:rPr lang="tr-TR" sz="1500" b="1" dirty="0">
                <a:solidFill>
                  <a:srgbClr val="FF0000"/>
                </a:solidFill>
                <a:latin typeface="Times New Roman" panose="02020603050405020304" pitchFamily="18" charset="0"/>
                <a:cs typeface="Times New Roman" panose="02020603050405020304" pitchFamily="18" charset="0"/>
              </a:rPr>
              <a:t>SORUŞTURMA AÇTIRILACAKTIR</a:t>
            </a:r>
            <a:r>
              <a:rPr lang="tr-TR" sz="1500" dirty="0">
                <a:latin typeface="Times New Roman" panose="02020603050405020304" pitchFamily="18" charset="0"/>
                <a:cs typeface="Times New Roman" panose="02020603050405020304" pitchFamily="18" charset="0"/>
              </a:rPr>
              <a:t>.</a:t>
            </a:r>
            <a:br>
              <a:rPr lang="tr-TR" sz="1500" dirty="0">
                <a:latin typeface="Times New Roman" panose="02020603050405020304" pitchFamily="18" charset="0"/>
                <a:cs typeface="Times New Roman" panose="02020603050405020304" pitchFamily="18" charset="0"/>
              </a:rPr>
            </a:br>
            <a:r>
              <a:rPr lang="tr-TR" sz="1500" dirty="0">
                <a:latin typeface="Times New Roman" panose="02020603050405020304" pitchFamily="18" charset="0"/>
                <a:cs typeface="Times New Roman" panose="02020603050405020304" pitchFamily="18" charset="0"/>
              </a:rPr>
              <a:t>2-Hesap denkliğini sağlamış ve muhasebe birimine onaylatmış birimler cetvellerinin onaylı bir örneğini bağlı  olduğu il/ilçe konsolide görevlisine vereceklerdir. İl/ilçe konsolide görevlileri de konsolide şifresiyle </a:t>
            </a:r>
            <a:r>
              <a:rPr lang="tr-TR" sz="1500" dirty="0" err="1">
                <a:latin typeface="Times New Roman" panose="02020603050405020304" pitchFamily="18" charset="0"/>
                <a:cs typeface="Times New Roman" panose="02020603050405020304" pitchFamily="18" charset="0"/>
              </a:rPr>
              <a:t>TKYS'den</a:t>
            </a:r>
            <a:r>
              <a:rPr lang="tr-TR" sz="1500" dirty="0">
                <a:latin typeface="Times New Roman" panose="02020603050405020304" pitchFamily="18" charset="0"/>
                <a:cs typeface="Times New Roman" panose="02020603050405020304" pitchFamily="18" charset="0"/>
              </a:rPr>
              <a:t> hangi kurumlarının yıl sonu işlemlerini yapıp yapmadığını kontrol edeceklerdir. Çünkü yıl sonu kapatmayan 1 tane dahi kurum olduğunda Bakanlığımız konsolide cetvelleri alınamamaktadır ve kontroller yapılamamaktadır. Bu nedenle konsolide görevlilerinin bu konuda sorumluluğunu yerine getirmeleri gerekmektedir.</a:t>
            </a:r>
            <a:br>
              <a:rPr lang="tr-TR" sz="1500" dirty="0">
                <a:latin typeface="Times New Roman" panose="02020603050405020304" pitchFamily="18" charset="0"/>
                <a:cs typeface="Times New Roman" panose="02020603050405020304" pitchFamily="18" charset="0"/>
              </a:rPr>
            </a:br>
            <a:r>
              <a:rPr lang="tr-TR" sz="1500" dirty="0">
                <a:latin typeface="Times New Roman" panose="02020603050405020304" pitchFamily="18" charset="0"/>
                <a:cs typeface="Times New Roman" panose="02020603050405020304" pitchFamily="18" charset="0"/>
              </a:rPr>
              <a:t>3-  Konsolide görevlileri herhangi bir rapor ya da cetvel göndermeyecekler, dairelerinde muhafaza edeceklerdir</a:t>
            </a:r>
            <a:r>
              <a:rPr lang="tr-TR" sz="1400" dirty="0">
                <a:latin typeface="Times New Roman" panose="02020603050405020304" pitchFamily="18" charset="0"/>
                <a:cs typeface="Times New Roman" panose="02020603050405020304" pitchFamily="18" charset="0"/>
              </a:rPr>
              <a:t>.</a:t>
            </a:r>
            <a:endParaRPr lang="tr-TR" sz="1600"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5</a:t>
            </a:fld>
            <a:endParaRPr lang="tr-TR" sz="2000" b="1">
              <a:solidFill>
                <a:schemeClr val="tx1"/>
              </a:solidFill>
            </a:endParaRPr>
          </a:p>
        </p:txBody>
      </p:sp>
    </p:spTree>
    <p:extLst>
      <p:ext uri="{BB962C8B-B14F-4D97-AF65-F5344CB8AC3E}">
        <p14:creationId xmlns:p14="http://schemas.microsoft.com/office/powerpoint/2010/main" val="3563366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SAYIM KURULU</a:t>
            </a:r>
            <a:endParaRPr lang="tr-TR" sz="4000" b="1" dirty="0"/>
          </a:p>
        </p:txBody>
      </p:sp>
      <p:sp>
        <p:nvSpPr>
          <p:cNvPr id="3" name="İçerik Yer Tutucusu 2"/>
          <p:cNvSpPr>
            <a:spLocks noGrp="1"/>
          </p:cNvSpPr>
          <p:nvPr>
            <p:ph sz="half" idx="1"/>
          </p:nvPr>
        </p:nvSpPr>
        <p:spPr>
          <a:xfrm>
            <a:off x="457200" y="1772816"/>
            <a:ext cx="8219256" cy="4536504"/>
          </a:xfrm>
        </p:spPr>
        <p:txBody>
          <a:bodyPr>
            <a:normAutofit fontScale="92500" lnSpcReduction="20000"/>
          </a:bodyPr>
          <a:lstStyle/>
          <a:p>
            <a:pPr marL="0" indent="0">
              <a:buNone/>
            </a:pPr>
            <a:r>
              <a:rPr lang="tr-TR" sz="2800" b="1" dirty="0"/>
              <a:t>Taşınır Mal </a:t>
            </a:r>
            <a:r>
              <a:rPr lang="tr-TR" sz="2800" b="1" dirty="0" smtClean="0"/>
              <a:t>Yönetmeliği’nin </a:t>
            </a:r>
            <a:r>
              <a:rPr lang="tr-TR" sz="2800" b="1" dirty="0" smtClean="0">
                <a:latin typeface="Times New Roman" panose="02020603050405020304" pitchFamily="18" charset="0"/>
                <a:cs typeface="Times New Roman" panose="02020603050405020304" pitchFamily="18" charset="0"/>
              </a:rPr>
              <a:t>32</a:t>
            </a:r>
            <a:r>
              <a:rPr lang="tr-TR" sz="2800" b="1" dirty="0" smtClean="0"/>
              <a:t> </a:t>
            </a:r>
            <a:r>
              <a:rPr lang="tr-TR" sz="2800" b="1" dirty="0" err="1" smtClean="0"/>
              <a:t>nci</a:t>
            </a:r>
            <a:r>
              <a:rPr lang="tr-TR" sz="2800" b="1" dirty="0" smtClean="0"/>
              <a:t> Maddesinin</a:t>
            </a:r>
          </a:p>
          <a:p>
            <a:pPr marL="0" indent="0">
              <a:buNone/>
            </a:pPr>
            <a:endParaRPr lang="tr-TR" sz="2800" dirty="0"/>
          </a:p>
          <a:p>
            <a:pPr marL="0" indent="0" algn="just">
              <a:buNone/>
            </a:pPr>
            <a:r>
              <a:rPr lang="tr-TR" sz="2800" b="1" dirty="0" smtClean="0">
                <a:latin typeface="Times New Roman" panose="02020603050405020304" pitchFamily="18" charset="0"/>
                <a:cs typeface="Times New Roman" panose="02020603050405020304" pitchFamily="18" charset="0"/>
              </a:rPr>
              <a:t>(2</a:t>
            </a:r>
            <a:r>
              <a:rPr lang="tr-TR" sz="2800" b="1" dirty="0" smtClean="0"/>
              <a:t>) </a:t>
            </a:r>
            <a:r>
              <a:rPr lang="tr-TR" sz="2800" b="1" dirty="0"/>
              <a:t>Taşınır sayımları</a:t>
            </a:r>
            <a:r>
              <a:rPr lang="tr-TR" sz="2800" dirty="0"/>
              <a:t>, harcama yetkilisince, </a:t>
            </a:r>
            <a:endParaRPr lang="tr-TR" sz="2800" dirty="0" smtClean="0"/>
          </a:p>
          <a:p>
            <a:pPr marL="0" indent="0" algn="just">
              <a:buNone/>
            </a:pPr>
            <a:r>
              <a:rPr lang="tr-TR" sz="3200" dirty="0" smtClean="0">
                <a:latin typeface="Times New Roman" panose="02020603050405020304" pitchFamily="18" charset="0"/>
                <a:cs typeface="Times New Roman" panose="02020603050405020304" pitchFamily="18" charset="0"/>
              </a:rPr>
              <a:t>1-</a:t>
            </a:r>
            <a:r>
              <a:rPr lang="tr-TR" sz="3200" dirty="0" smtClean="0"/>
              <a:t> kendisinin </a:t>
            </a:r>
            <a:r>
              <a:rPr lang="tr-TR" sz="3200" dirty="0"/>
              <a:t>veya görevlendireceği bir kişinin </a:t>
            </a:r>
            <a:r>
              <a:rPr lang="tr-TR" sz="3200" dirty="0" smtClean="0"/>
              <a:t>başkanlığında,</a:t>
            </a:r>
          </a:p>
          <a:p>
            <a:pPr marL="0" indent="0" algn="just">
              <a:buNone/>
            </a:pPr>
            <a:r>
              <a:rPr lang="tr-TR" sz="3200" dirty="0" smtClean="0">
                <a:latin typeface="Times New Roman" panose="02020603050405020304" pitchFamily="18" charset="0"/>
                <a:cs typeface="Times New Roman" panose="02020603050405020304" pitchFamily="18" charset="0"/>
              </a:rPr>
              <a:t>2-</a:t>
            </a:r>
            <a:r>
              <a:rPr lang="tr-TR" sz="3200" dirty="0" smtClean="0"/>
              <a:t> Bir üye,</a:t>
            </a:r>
          </a:p>
          <a:p>
            <a:pPr marL="0" indent="0" algn="just">
              <a:buNone/>
            </a:pPr>
            <a:r>
              <a:rPr lang="tr-TR" sz="3200" dirty="0" smtClean="0">
                <a:latin typeface="Times New Roman" panose="02020603050405020304" pitchFamily="18" charset="0"/>
                <a:cs typeface="Times New Roman" panose="02020603050405020304" pitchFamily="18" charset="0"/>
              </a:rPr>
              <a:t>3-</a:t>
            </a:r>
            <a:r>
              <a:rPr lang="tr-TR" sz="3200" dirty="0" smtClean="0"/>
              <a:t> Taşınır Kayıt </a:t>
            </a:r>
            <a:r>
              <a:rPr lang="tr-TR" sz="3200" dirty="0"/>
              <a:t>ve </a:t>
            </a:r>
            <a:r>
              <a:rPr lang="tr-TR" sz="3200" dirty="0" smtClean="0"/>
              <a:t>Kontrol Yetkilisinin </a:t>
            </a:r>
            <a:r>
              <a:rPr lang="tr-TR" sz="3200" dirty="0"/>
              <a:t>de katılımıyla</a:t>
            </a:r>
            <a:r>
              <a:rPr lang="tr-TR" sz="3200" dirty="0" smtClean="0"/>
              <a:t>,</a:t>
            </a:r>
          </a:p>
          <a:p>
            <a:pPr marL="0" indent="0" algn="just">
              <a:buNone/>
            </a:pPr>
            <a:r>
              <a:rPr lang="tr-TR" sz="3200" dirty="0" smtClean="0"/>
              <a:t> </a:t>
            </a:r>
            <a:r>
              <a:rPr lang="tr-TR" sz="3200" b="1" dirty="0" smtClean="0">
                <a:solidFill>
                  <a:srgbClr val="FF0000"/>
                </a:solidFill>
              </a:rPr>
              <a:t>en </a:t>
            </a:r>
            <a:r>
              <a:rPr lang="tr-TR" sz="3200" b="1" dirty="0">
                <a:solidFill>
                  <a:srgbClr val="FF0000"/>
                </a:solidFill>
              </a:rPr>
              <a:t>az üç </a:t>
            </a:r>
            <a:r>
              <a:rPr lang="tr-TR" sz="3200" dirty="0"/>
              <a:t>kişiden oluşturulan sayım kurulu tarafından yapılır.</a:t>
            </a:r>
          </a:p>
          <a:p>
            <a:endParaRPr lang="tr-TR" sz="2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6</a:t>
            </a:fld>
            <a:endParaRPr lang="tr-TR" sz="2000" b="1">
              <a:solidFill>
                <a:schemeClr val="tx1"/>
              </a:solidFill>
            </a:endParaRPr>
          </a:p>
        </p:txBody>
      </p:sp>
    </p:spTree>
    <p:extLst>
      <p:ext uri="{BB962C8B-B14F-4D97-AF65-F5344CB8AC3E}">
        <p14:creationId xmlns:p14="http://schemas.microsoft.com/office/powerpoint/2010/main" val="2711918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296144"/>
          </a:xfrm>
        </p:spPr>
        <p:txBody>
          <a:bodyPr>
            <a:noAutofit/>
          </a:bodyPr>
          <a:lstStyle/>
          <a:p>
            <a:pPr algn="ctr"/>
            <a:r>
              <a:rPr lang="tr-TR" sz="4000" b="1" dirty="0"/>
              <a:t>Harcama Birimi Taşınır </a:t>
            </a:r>
            <a:r>
              <a:rPr lang="tr-TR" sz="4000" b="1" dirty="0" smtClean="0"/>
              <a:t/>
            </a:r>
            <a:br>
              <a:rPr lang="tr-TR" sz="4000" b="1" dirty="0" smtClean="0"/>
            </a:br>
            <a:r>
              <a:rPr lang="tr-TR" sz="4000" b="1" dirty="0" smtClean="0"/>
              <a:t>Yönetim </a:t>
            </a:r>
            <a:r>
              <a:rPr lang="tr-TR" sz="4000" b="1" dirty="0"/>
              <a:t>Hesabı Çıkartılması</a:t>
            </a:r>
          </a:p>
        </p:txBody>
      </p:sp>
      <p:sp>
        <p:nvSpPr>
          <p:cNvPr id="3" name="İçerik Yer Tutucusu 2"/>
          <p:cNvSpPr>
            <a:spLocks noGrp="1"/>
          </p:cNvSpPr>
          <p:nvPr>
            <p:ph sz="half" idx="1"/>
          </p:nvPr>
        </p:nvSpPr>
        <p:spPr>
          <a:xfrm>
            <a:off x="457200" y="1772816"/>
            <a:ext cx="8219256" cy="4536504"/>
          </a:xfrm>
        </p:spPr>
        <p:txBody>
          <a:bodyPr>
            <a:normAutofit/>
          </a:bodyPr>
          <a:lstStyle/>
          <a:p>
            <a:pPr marL="0" indent="0">
              <a:buNone/>
            </a:pPr>
            <a:r>
              <a:rPr lang="tr-TR" sz="2800" b="1" dirty="0"/>
              <a:t>Taşınır Mal Yönetmeliği </a:t>
            </a:r>
            <a:r>
              <a:rPr lang="tr-TR" sz="2800" b="1" dirty="0">
                <a:latin typeface="Times New Roman" panose="02020603050405020304" pitchFamily="18" charset="0"/>
                <a:cs typeface="Times New Roman" panose="02020603050405020304" pitchFamily="18" charset="0"/>
              </a:rPr>
              <a:t>34 .</a:t>
            </a:r>
            <a:r>
              <a:rPr lang="tr-TR" sz="2800" b="1" dirty="0" smtClean="0">
                <a:latin typeface="Times New Roman" panose="02020603050405020304" pitchFamily="18" charset="0"/>
                <a:cs typeface="Times New Roman" panose="02020603050405020304" pitchFamily="18" charset="0"/>
              </a:rPr>
              <a:t>madde </a:t>
            </a:r>
            <a:r>
              <a:rPr lang="tr-TR" sz="2800" dirty="0">
                <a:latin typeface="Times New Roman" panose="02020603050405020304" pitchFamily="18" charset="0"/>
                <a:cs typeface="Times New Roman" panose="02020603050405020304" pitchFamily="18" charset="0"/>
              </a:rPr>
              <a:t>(2) </a:t>
            </a:r>
            <a:r>
              <a:rPr lang="tr-TR" sz="2800" dirty="0"/>
              <a:t>Taşınır yönetim hesabı aşağıdaki cetvellerden oluşur: </a:t>
            </a:r>
            <a:endParaRPr lang="tr-TR" sz="2800" b="1" dirty="0">
              <a:solidFill>
                <a:srgbClr val="000000"/>
              </a:solidFill>
              <a:latin typeface="Times New Roman" panose="02020603050405020304" pitchFamily="18" charset="0"/>
            </a:endParaRPr>
          </a:p>
          <a:p>
            <a:pPr marL="0" indent="0">
              <a:buNone/>
            </a:pPr>
            <a:endParaRPr lang="tr-TR" sz="2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7</a:t>
            </a:fld>
            <a:endParaRPr lang="tr-TR" sz="2000" b="1">
              <a:solidFill>
                <a:schemeClr val="tx1"/>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50518281"/>
              </p:ext>
            </p:extLst>
          </p:nvPr>
        </p:nvGraphicFramePr>
        <p:xfrm>
          <a:off x="189856" y="2780928"/>
          <a:ext cx="8496944" cy="4038581"/>
        </p:xfrm>
        <a:graphic>
          <a:graphicData uri="http://schemas.openxmlformats.org/drawingml/2006/table">
            <a:tbl>
              <a:tblPr>
                <a:tableStyleId>{5C22544A-7EE6-4342-B048-85BDC9FD1C3A}</a:tableStyleId>
              </a:tblPr>
              <a:tblGrid>
                <a:gridCol w="8496944"/>
              </a:tblGrid>
              <a:tr h="462909">
                <a:tc>
                  <a:txBody>
                    <a:bodyPr/>
                    <a:lstStyle/>
                    <a:p>
                      <a:pPr algn="just" fontAlgn="ctr"/>
                      <a:endParaRPr lang="tr-TR" sz="2000" b="1" i="0" u="none" strike="noStrike" dirty="0">
                        <a:solidFill>
                          <a:srgbClr val="000000"/>
                        </a:solidFill>
                        <a:effectLst/>
                        <a:latin typeface="Times New Roman" panose="02020603050405020304" pitchFamily="18" charset="0"/>
                      </a:endParaRPr>
                    </a:p>
                  </a:txBody>
                  <a:tcPr marL="9525" marR="9525" marT="9525" marB="0" anchor="ctr"/>
                </a:tc>
              </a:tr>
              <a:tr h="462909">
                <a:tc>
                  <a:txBody>
                    <a:bodyPr/>
                    <a:lstStyle/>
                    <a:p>
                      <a:pPr algn="just" fontAlgn="ctr"/>
                      <a:r>
                        <a:rPr lang="tr-TR" sz="2400" b="1" u="none" strike="noStrike" dirty="0">
                          <a:effectLst/>
                        </a:rPr>
                        <a:t>a</a:t>
                      </a:r>
                      <a:r>
                        <a:rPr lang="tr-TR" sz="2400" b="1" u="none" strike="noStrike" dirty="0">
                          <a:effectLst/>
                          <a:latin typeface="Times New Roman" panose="02020603050405020304" pitchFamily="18" charset="0"/>
                          <a:cs typeface="Times New Roman" panose="02020603050405020304" pitchFamily="18" charset="0"/>
                        </a:rPr>
                        <a:t>) </a:t>
                      </a:r>
                      <a:r>
                        <a:rPr lang="tr-TR" sz="2000" u="none" strike="noStrike" dirty="0">
                          <a:effectLst/>
                          <a:latin typeface="Times New Roman" panose="02020603050405020304" pitchFamily="18" charset="0"/>
                          <a:cs typeface="Times New Roman" panose="02020603050405020304" pitchFamily="18" charset="0"/>
                        </a:rPr>
                        <a:t>Yıl sonu sayımına ilişkin Sayım Tutanağı</a:t>
                      </a:r>
                      <a:r>
                        <a:rPr lang="tr-TR" sz="2000" u="none" strike="noStrike" dirty="0" smtClean="0">
                          <a:effectLst/>
                          <a:latin typeface="Times New Roman" panose="02020603050405020304" pitchFamily="18" charset="0"/>
                          <a:cs typeface="Times New Roman" panose="02020603050405020304" pitchFamily="18" charset="0"/>
                        </a:rPr>
                        <a:t>, </a:t>
                      </a:r>
                      <a:r>
                        <a:rPr lang="tr-TR" sz="2000" b="1" u="none" strike="noStrike" dirty="0" smtClean="0">
                          <a:solidFill>
                            <a:srgbClr val="FF0000"/>
                          </a:solidFill>
                          <a:effectLst/>
                          <a:latin typeface="Times New Roman" panose="02020603050405020304" pitchFamily="18" charset="0"/>
                          <a:cs typeface="Times New Roman" panose="02020603050405020304" pitchFamily="18" charset="0"/>
                        </a:rPr>
                        <a:t>Örnek:12</a:t>
                      </a:r>
                      <a:r>
                        <a:rPr lang="tr-TR" sz="2000" u="none" strike="noStrike" dirty="0" smtClean="0">
                          <a:effectLst/>
                          <a:latin typeface="Times New Roman" panose="02020603050405020304" pitchFamily="18" charset="0"/>
                          <a:cs typeface="Times New Roman" panose="02020603050405020304" pitchFamily="18" charset="0"/>
                        </a:rPr>
                        <a:t> (Sayım Kurulu: 32/2 fıkra gereği 1 Başkan, TKKY, 1 üye olmak üzere en az 3 kişi)</a:t>
                      </a:r>
                      <a:endParaRPr lang="tr-T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462909">
                <a:tc>
                  <a:txBody>
                    <a:bodyPr/>
                    <a:lstStyle/>
                    <a:p>
                      <a:pPr algn="just" fontAlgn="ctr"/>
                      <a:r>
                        <a:rPr lang="tr-TR" sz="2400" b="1" u="none" strike="noStrike" dirty="0">
                          <a:effectLst/>
                          <a:latin typeface="Times New Roman" panose="02020603050405020304" pitchFamily="18" charset="0"/>
                          <a:cs typeface="Times New Roman" panose="02020603050405020304" pitchFamily="18" charset="0"/>
                        </a:rPr>
                        <a:t>b) </a:t>
                      </a:r>
                      <a:r>
                        <a:rPr lang="tr-TR" sz="2000" u="none" strike="noStrike" dirty="0">
                          <a:effectLst/>
                          <a:latin typeface="Times New Roman" panose="02020603050405020304" pitchFamily="18" charset="0"/>
                          <a:cs typeface="Times New Roman" panose="02020603050405020304" pitchFamily="18" charset="0"/>
                        </a:rPr>
                        <a:t>Taşınır Sayım ve Döküm Cetveli</a:t>
                      </a:r>
                      <a:r>
                        <a:rPr lang="tr-TR" sz="2000" u="none" strike="noStrike" dirty="0" smtClean="0">
                          <a:effectLst/>
                          <a:latin typeface="Times New Roman" panose="02020603050405020304" pitchFamily="18" charset="0"/>
                          <a:cs typeface="Times New Roman" panose="02020603050405020304" pitchFamily="18" charset="0"/>
                        </a:rPr>
                        <a:t>, </a:t>
                      </a:r>
                      <a:r>
                        <a:rPr lang="tr-TR" sz="2000" b="1" u="none" strike="noStrike" dirty="0" smtClean="0">
                          <a:solidFill>
                            <a:srgbClr val="FF0000"/>
                          </a:solidFill>
                          <a:effectLst/>
                          <a:latin typeface="Times New Roman" panose="02020603050405020304" pitchFamily="18" charset="0"/>
                          <a:cs typeface="Times New Roman" panose="02020603050405020304" pitchFamily="18" charset="0"/>
                        </a:rPr>
                        <a:t>Örnek No: 13 </a:t>
                      </a:r>
                      <a:r>
                        <a:rPr lang="tr-TR" sz="2000" u="none" strike="noStrike" dirty="0" smtClean="0">
                          <a:effectLst/>
                          <a:latin typeface="Times New Roman" panose="02020603050405020304" pitchFamily="18" charset="0"/>
                          <a:cs typeface="Times New Roman" panose="02020603050405020304" pitchFamily="18" charset="0"/>
                        </a:rPr>
                        <a:t>(Cetvel, sayım kurulu ile taşınır kayıt ve kontrol yetkilisi tarafından imzalanır.)</a:t>
                      </a:r>
                      <a:endParaRPr lang="tr-T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925817">
                <a:tc>
                  <a:txBody>
                    <a:bodyPr/>
                    <a:lstStyle/>
                    <a:p>
                      <a:pPr algn="just" fontAlgn="ctr"/>
                      <a:r>
                        <a:rPr lang="tr-TR" sz="2400" b="1" u="none" strike="noStrike" dirty="0">
                          <a:effectLst/>
                          <a:latin typeface="Times New Roman" panose="02020603050405020304" pitchFamily="18" charset="0"/>
                          <a:cs typeface="Times New Roman" panose="02020603050405020304" pitchFamily="18" charset="0"/>
                        </a:rPr>
                        <a:t>c)</a:t>
                      </a:r>
                      <a:r>
                        <a:rPr lang="tr-TR" sz="2000" u="none" strike="noStrike" dirty="0">
                          <a:effectLst/>
                          <a:latin typeface="Times New Roman" panose="02020603050405020304" pitchFamily="18" charset="0"/>
                          <a:cs typeface="Times New Roman" panose="02020603050405020304" pitchFamily="18" charset="0"/>
                        </a:rPr>
                        <a:t> Harcama Birimi Taşınır Yönetim Hesabı Cetveli; Müze/Kütüphane Yönetim Hesabı Cetveli</a:t>
                      </a:r>
                      <a:r>
                        <a:rPr lang="tr-TR" sz="2000" u="none" strike="noStrike" dirty="0" smtClean="0">
                          <a:effectLst/>
                          <a:latin typeface="Times New Roman" panose="02020603050405020304" pitchFamily="18" charset="0"/>
                          <a:cs typeface="Times New Roman" panose="02020603050405020304" pitchFamily="18" charset="0"/>
                        </a:rPr>
                        <a:t>, </a:t>
                      </a:r>
                      <a:r>
                        <a:rPr lang="tr-TR" sz="2000" b="1" u="none" strike="noStrike" dirty="0" smtClean="0">
                          <a:solidFill>
                            <a:srgbClr val="FF0000"/>
                          </a:solidFill>
                          <a:effectLst/>
                          <a:latin typeface="Times New Roman" panose="02020603050405020304" pitchFamily="18" charset="0"/>
                          <a:cs typeface="Times New Roman" panose="02020603050405020304" pitchFamily="18" charset="0"/>
                        </a:rPr>
                        <a:t>Örnek No: 14 </a:t>
                      </a:r>
                      <a:r>
                        <a:rPr lang="tr-TR" sz="2000" u="none" strike="noStrike" dirty="0" smtClean="0">
                          <a:effectLst/>
                          <a:latin typeface="Times New Roman" panose="02020603050405020304" pitchFamily="18" charset="0"/>
                          <a:cs typeface="Times New Roman" panose="02020603050405020304" pitchFamily="18" charset="0"/>
                        </a:rPr>
                        <a:t>(Bu Cetvel ve eki sayım tutanağı ile sayım sonuçlarına göre düzenlenen giriş ve çıkış belgeleri, taşınır kayıt ve kontrol yetkilisinin yıl sonu hesabını oluşturur.)</a:t>
                      </a:r>
                      <a:endParaRPr lang="tr-T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925817">
                <a:tc>
                  <a:txBody>
                    <a:bodyPr/>
                    <a:lstStyle/>
                    <a:p>
                      <a:pPr algn="just" fontAlgn="ctr"/>
                      <a:r>
                        <a:rPr lang="tr-TR" sz="2400" b="1" u="none" strike="noStrike" dirty="0">
                          <a:effectLst/>
                        </a:rPr>
                        <a:t>ç)</a:t>
                      </a:r>
                      <a:r>
                        <a:rPr lang="tr-TR" sz="2000" u="none" strike="noStrike" dirty="0">
                          <a:effectLst/>
                        </a:rPr>
                        <a:t> Yıl sonu itibarıyla en son düzenlenen Taşınır İşlem Fişinin sıra numarasını gösterir tutanak</a:t>
                      </a:r>
                      <a:r>
                        <a:rPr lang="tr-TR" sz="2000" u="none" strike="noStrike" dirty="0" smtClean="0">
                          <a:effectLst/>
                        </a:rPr>
                        <a:t>. </a:t>
                      </a:r>
                      <a:r>
                        <a:rPr lang="tr-TR" sz="2000" b="1" u="none" strike="noStrike" dirty="0" smtClean="0">
                          <a:solidFill>
                            <a:srgbClr val="FF0000"/>
                          </a:solidFill>
                          <a:effectLst/>
                        </a:rPr>
                        <a:t>Manuel düzenlenecek</a:t>
                      </a:r>
                      <a:endParaRPr lang="tr-TR" sz="2000" b="1" i="0" u="none" strike="noStrike" dirty="0">
                        <a:solidFill>
                          <a:srgbClr val="FF0000"/>
                        </a:solidFill>
                        <a:effectLst/>
                        <a:latin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225858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YIL SONU İŞLEMLERİ</a:t>
            </a:r>
            <a:endParaRPr lang="tr-TR" sz="4000" b="1" dirty="0"/>
          </a:p>
        </p:txBody>
      </p:sp>
      <p:sp>
        <p:nvSpPr>
          <p:cNvPr id="3" name="İçerik Yer Tutucusu 2"/>
          <p:cNvSpPr>
            <a:spLocks noGrp="1"/>
          </p:cNvSpPr>
          <p:nvPr>
            <p:ph sz="half" idx="1"/>
          </p:nvPr>
        </p:nvSpPr>
        <p:spPr>
          <a:xfrm>
            <a:off x="457200" y="1772816"/>
            <a:ext cx="8219256" cy="4536504"/>
          </a:xfrm>
        </p:spPr>
        <p:txBody>
          <a:bodyPr>
            <a:normAutofit fontScale="92500" lnSpcReduction="20000"/>
          </a:bodyPr>
          <a:lstStyle/>
          <a:p>
            <a:pPr marL="0" indent="0">
              <a:buNone/>
            </a:pPr>
            <a:r>
              <a:rPr lang="tr-TR" sz="2800" b="1" u="sng" dirty="0"/>
              <a:t>Sayım ve Yıl Sonu İşlemleri</a:t>
            </a:r>
            <a:r>
              <a:rPr lang="tr-TR" sz="2800" dirty="0"/>
              <a:t>-Menüsü     KBS (TKYS)sayfasında</a:t>
            </a:r>
          </a:p>
          <a:p>
            <a:pPr marL="0" lvl="0" indent="0">
              <a:buNone/>
            </a:pPr>
            <a:r>
              <a:rPr lang="tr-TR" sz="2800" b="1" dirty="0">
                <a:latin typeface="Times New Roman" panose="02020603050405020304" pitchFamily="18" charset="0"/>
                <a:cs typeface="Times New Roman" panose="02020603050405020304" pitchFamily="18" charset="0"/>
              </a:rPr>
              <a:t>1. </a:t>
            </a:r>
            <a:r>
              <a:rPr lang="tr-TR" sz="2800" b="1" dirty="0"/>
              <a:t>Sayım Tutanağı</a:t>
            </a:r>
            <a:endParaRPr lang="tr-TR" sz="2800" dirty="0"/>
          </a:p>
          <a:p>
            <a:pPr marL="880110" lvl="1" indent="-514350">
              <a:buFont typeface="+mj-lt"/>
              <a:buAutoNum type="arabicPeriod"/>
            </a:pPr>
            <a:r>
              <a:rPr lang="tr-TR" dirty="0"/>
              <a:t>Sayım Tutanağı oluştur </a:t>
            </a:r>
            <a:r>
              <a:rPr lang="tr-TR" dirty="0" smtClean="0"/>
              <a:t>– </a:t>
            </a:r>
          </a:p>
          <a:p>
            <a:pPr marL="880110" lvl="1" indent="-514350">
              <a:buFont typeface="+mj-lt"/>
              <a:buAutoNum type="arabicPeriod"/>
            </a:pPr>
            <a:r>
              <a:rPr lang="tr-TR" dirty="0" smtClean="0">
                <a:latin typeface="Times New Roman" panose="02020603050405020304" pitchFamily="18" charset="0"/>
                <a:cs typeface="Times New Roman" panose="02020603050405020304" pitchFamily="18" charset="0"/>
              </a:rPr>
              <a:t>2015</a:t>
            </a:r>
            <a:r>
              <a:rPr lang="tr-TR" dirty="0" smtClean="0"/>
              <a:t> yılı ambar seçilir (her ambar için ayrı ayrı)</a:t>
            </a:r>
          </a:p>
          <a:p>
            <a:pPr marL="880110" lvl="1" indent="-514350">
              <a:buFont typeface="+mj-lt"/>
              <a:buAutoNum type="arabicPeriod"/>
            </a:pPr>
            <a:r>
              <a:rPr lang="tr-TR" dirty="0" smtClean="0"/>
              <a:t>Sayımı </a:t>
            </a:r>
            <a:r>
              <a:rPr lang="tr-TR" dirty="0"/>
              <a:t>otomatik tamamla </a:t>
            </a:r>
            <a:r>
              <a:rPr lang="tr-TR" dirty="0" smtClean="0"/>
              <a:t>–</a:t>
            </a:r>
          </a:p>
          <a:p>
            <a:pPr marL="880110" lvl="1" indent="-514350">
              <a:buFont typeface="+mj-lt"/>
              <a:buAutoNum type="arabicPeriod"/>
            </a:pPr>
            <a:r>
              <a:rPr lang="tr-TR" dirty="0" smtClean="0"/>
              <a:t>Kaydet – </a:t>
            </a:r>
          </a:p>
          <a:p>
            <a:pPr marL="880110" lvl="1" indent="-514350">
              <a:buFont typeface="+mj-lt"/>
              <a:buAutoNum type="arabicPeriod"/>
            </a:pPr>
            <a:r>
              <a:rPr lang="tr-TR" dirty="0" smtClean="0"/>
              <a:t>Sayım </a:t>
            </a:r>
            <a:r>
              <a:rPr lang="tr-TR" dirty="0"/>
              <a:t>tutanağını sonlandır. </a:t>
            </a:r>
          </a:p>
          <a:p>
            <a:pPr marL="365760" lvl="1" indent="0">
              <a:buNone/>
            </a:pPr>
            <a:endParaRPr lang="tr-TR" dirty="0"/>
          </a:p>
          <a:p>
            <a:pPr marL="365760" lvl="1" indent="0" algn="just">
              <a:buNone/>
            </a:pPr>
            <a:r>
              <a:rPr lang="tr-TR" dirty="0" smtClean="0"/>
              <a:t>Seçenekleri </a:t>
            </a:r>
            <a:r>
              <a:rPr lang="tr-TR" dirty="0"/>
              <a:t>sırası ile takip edilir</a:t>
            </a:r>
            <a:r>
              <a:rPr lang="tr-TR" dirty="0" smtClean="0"/>
              <a:t>.  </a:t>
            </a:r>
            <a:r>
              <a:rPr lang="tr-TR" sz="2800" dirty="0" smtClean="0">
                <a:solidFill>
                  <a:srgbClr val="FF0000"/>
                </a:solidFill>
              </a:rPr>
              <a:t>Sayım </a:t>
            </a:r>
            <a:r>
              <a:rPr lang="tr-TR" sz="2800" dirty="0">
                <a:solidFill>
                  <a:srgbClr val="FF0000"/>
                </a:solidFill>
              </a:rPr>
              <a:t>Tutanağı Listesinden</a:t>
            </a:r>
            <a:r>
              <a:rPr lang="tr-TR" sz="2800" dirty="0"/>
              <a:t> (Tüm hesaplar bazında liste çıkacak</a:t>
            </a:r>
            <a:r>
              <a:rPr lang="tr-TR" sz="2800" dirty="0">
                <a:latin typeface="Times New Roman" panose="02020603050405020304" pitchFamily="18" charset="0"/>
                <a:cs typeface="Times New Roman" panose="02020603050405020304" pitchFamily="18" charset="0"/>
              </a:rPr>
              <a:t>. 150-İlk </a:t>
            </a:r>
            <a:r>
              <a:rPr lang="tr-TR" sz="2800" dirty="0"/>
              <a:t>madde ve malzemeler, </a:t>
            </a:r>
            <a:r>
              <a:rPr lang="tr-TR" sz="2800" dirty="0">
                <a:latin typeface="Times New Roman" panose="02020603050405020304" pitchFamily="18" charset="0"/>
                <a:cs typeface="Times New Roman" panose="02020603050405020304" pitchFamily="18" charset="0"/>
              </a:rPr>
              <a:t>253-Tes</a:t>
            </a:r>
            <a:r>
              <a:rPr lang="tr-TR" sz="2800" dirty="0"/>
              <a:t>is, Makine ve Cihazlar, </a:t>
            </a:r>
            <a:r>
              <a:rPr lang="tr-TR" sz="2800" dirty="0">
                <a:latin typeface="Times New Roman" panose="02020603050405020304" pitchFamily="18" charset="0"/>
                <a:cs typeface="Times New Roman" panose="02020603050405020304" pitchFamily="18" charset="0"/>
              </a:rPr>
              <a:t>254-Taşıtlar Grubu, 255-Demirbaşlar</a:t>
            </a:r>
            <a:r>
              <a:rPr lang="tr-TR" sz="2800" dirty="0"/>
              <a:t>)</a:t>
            </a:r>
          </a:p>
          <a:p>
            <a:pPr marL="0" indent="0">
              <a:buNone/>
            </a:pPr>
            <a:endParaRPr lang="tr-TR" sz="2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8</a:t>
            </a:fld>
            <a:endParaRPr lang="tr-TR" sz="2000" b="1">
              <a:solidFill>
                <a:schemeClr val="tx1"/>
              </a:solidFill>
            </a:endParaRPr>
          </a:p>
        </p:txBody>
      </p:sp>
    </p:spTree>
    <p:extLst>
      <p:ext uri="{BB962C8B-B14F-4D97-AF65-F5344CB8AC3E}">
        <p14:creationId xmlns:p14="http://schemas.microsoft.com/office/powerpoint/2010/main" val="4167565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648072"/>
          </a:xfrm>
        </p:spPr>
        <p:txBody>
          <a:bodyPr>
            <a:noAutofit/>
          </a:bodyPr>
          <a:lstStyle/>
          <a:p>
            <a:pPr algn="ctr"/>
            <a:r>
              <a:rPr lang="tr-TR" sz="4000" b="1" dirty="0" smtClean="0"/>
              <a:t>YIL SONU İŞLEMLERİ</a:t>
            </a:r>
            <a:endParaRPr lang="tr-TR" sz="4000" b="1" dirty="0"/>
          </a:p>
        </p:txBody>
      </p:sp>
      <p:sp>
        <p:nvSpPr>
          <p:cNvPr id="3" name="İçerik Yer Tutucusu 2"/>
          <p:cNvSpPr>
            <a:spLocks noGrp="1"/>
          </p:cNvSpPr>
          <p:nvPr>
            <p:ph sz="half" idx="1"/>
          </p:nvPr>
        </p:nvSpPr>
        <p:spPr>
          <a:xfrm>
            <a:off x="457200" y="1772816"/>
            <a:ext cx="8219256" cy="4536504"/>
          </a:xfrm>
        </p:spPr>
        <p:txBody>
          <a:bodyPr>
            <a:normAutofit fontScale="77500" lnSpcReduction="20000"/>
          </a:bodyPr>
          <a:lstStyle/>
          <a:p>
            <a:pPr marL="0" lvl="0" indent="0">
              <a:buNone/>
            </a:pPr>
            <a:r>
              <a:rPr lang="tr-TR" sz="2800" b="1" u="sng" dirty="0">
                <a:latin typeface="Times New Roman" panose="02020603050405020304" pitchFamily="18" charset="0"/>
                <a:cs typeface="Times New Roman" panose="02020603050405020304" pitchFamily="18" charset="0"/>
              </a:rPr>
              <a:t>Taşınır Mal İşlemleri </a:t>
            </a:r>
            <a:r>
              <a:rPr lang="tr-TR" sz="2800" dirty="0">
                <a:latin typeface="Times New Roman" panose="02020603050405020304" pitchFamily="18" charset="0"/>
                <a:cs typeface="Times New Roman" panose="02020603050405020304" pitchFamily="18" charset="0"/>
              </a:rPr>
              <a:t>-Menüsü-Taşınır Raporlar-alt menüsünden</a:t>
            </a:r>
          </a:p>
          <a:p>
            <a:pPr marL="0" lvl="0" indent="0">
              <a:buNone/>
            </a:pPr>
            <a:endParaRPr lang="tr-TR" sz="2800" b="1" dirty="0" smtClean="0">
              <a:latin typeface="Times New Roman" panose="02020603050405020304" pitchFamily="18" charset="0"/>
              <a:cs typeface="Times New Roman" panose="02020603050405020304" pitchFamily="18" charset="0"/>
            </a:endParaRPr>
          </a:p>
          <a:p>
            <a:pPr marL="0" lvl="0" indent="0">
              <a:buNone/>
            </a:pPr>
            <a:r>
              <a:rPr lang="tr-TR" sz="2800" b="1" dirty="0" smtClean="0">
                <a:latin typeface="Times New Roman" panose="02020603050405020304" pitchFamily="18" charset="0"/>
                <a:cs typeface="Times New Roman" panose="02020603050405020304" pitchFamily="18" charset="0"/>
              </a:rPr>
              <a:t>2</a:t>
            </a:r>
            <a:r>
              <a:rPr lang="tr-TR" sz="2800" b="1" dirty="0">
                <a:latin typeface="Times New Roman" panose="02020603050405020304" pitchFamily="18" charset="0"/>
                <a:cs typeface="Times New Roman" panose="02020603050405020304" pitchFamily="18" charset="0"/>
              </a:rPr>
              <a:t>. Taşınır Sayım Döküm Cetveli- </a:t>
            </a:r>
            <a:r>
              <a:rPr lang="tr-TR" sz="2800" dirty="0">
                <a:latin typeface="Times New Roman" panose="02020603050405020304" pitchFamily="18" charset="0"/>
                <a:cs typeface="Times New Roman" panose="02020603050405020304" pitchFamily="18" charset="0"/>
              </a:rPr>
              <a:t>13 </a:t>
            </a:r>
            <a:r>
              <a:rPr lang="tr-TR" sz="2800" dirty="0" err="1">
                <a:latin typeface="Times New Roman" panose="02020603050405020304" pitchFamily="18" charset="0"/>
                <a:cs typeface="Times New Roman" panose="02020603050405020304" pitchFamily="18" charset="0"/>
              </a:rPr>
              <a:t>Nolu</a:t>
            </a:r>
            <a:r>
              <a:rPr lang="tr-TR" sz="2800" dirty="0">
                <a:latin typeface="Times New Roman" panose="02020603050405020304" pitchFamily="18" charset="0"/>
                <a:cs typeface="Times New Roman" panose="02020603050405020304" pitchFamily="18" charset="0"/>
              </a:rPr>
              <a:t> Örnek-Sayım Döküm </a:t>
            </a:r>
            <a:r>
              <a:rPr lang="tr-TR" sz="2800" dirty="0" smtClean="0">
                <a:latin typeface="Times New Roman" panose="02020603050405020304" pitchFamily="18" charset="0"/>
                <a:cs typeface="Times New Roman" panose="02020603050405020304" pitchFamily="18" charset="0"/>
              </a:rPr>
              <a:t>Cetveli</a:t>
            </a:r>
          </a:p>
          <a:p>
            <a:pPr marL="0" lvl="0" indent="0">
              <a:buNone/>
            </a:pPr>
            <a:endParaRPr lang="tr-TR" sz="2800" dirty="0">
              <a:latin typeface="Times New Roman" panose="02020603050405020304" pitchFamily="18" charset="0"/>
              <a:cs typeface="Times New Roman" panose="02020603050405020304" pitchFamily="18" charset="0"/>
            </a:endParaRPr>
          </a:p>
          <a:p>
            <a:pPr marL="0" indent="0">
              <a:buNone/>
            </a:pPr>
            <a:r>
              <a:rPr lang="tr-TR" sz="2800" dirty="0">
                <a:latin typeface="Times New Roman" panose="02020603050405020304" pitchFamily="18" charset="0"/>
                <a:cs typeface="Times New Roman" panose="02020603050405020304" pitchFamily="18" charset="0"/>
              </a:rPr>
              <a:t>Taşınır Mal İşlemleri Raporlar penceresinde:</a:t>
            </a:r>
          </a:p>
          <a:p>
            <a:pPr marL="514350" indent="-514350">
              <a:buFont typeface="+mj-lt"/>
              <a:buAutoNum type="arabicPeriod"/>
            </a:pPr>
            <a:r>
              <a:rPr lang="tr-TR" sz="2800" dirty="0">
                <a:latin typeface="Times New Roman" panose="02020603050405020304" pitchFamily="18" charset="0"/>
                <a:cs typeface="Times New Roman" panose="02020603050405020304" pitchFamily="18" charset="0"/>
              </a:rPr>
              <a:t>Rapor Seçiniz	: 13 </a:t>
            </a:r>
            <a:r>
              <a:rPr lang="tr-TR" sz="2800" dirty="0" err="1">
                <a:latin typeface="Times New Roman" panose="02020603050405020304" pitchFamily="18" charset="0"/>
                <a:cs typeface="Times New Roman" panose="02020603050405020304" pitchFamily="18" charset="0"/>
              </a:rPr>
              <a:t>Nolu</a:t>
            </a:r>
            <a:r>
              <a:rPr lang="tr-TR" sz="2800" dirty="0">
                <a:latin typeface="Times New Roman" panose="02020603050405020304" pitchFamily="18" charset="0"/>
                <a:cs typeface="Times New Roman" panose="02020603050405020304" pitchFamily="18" charset="0"/>
              </a:rPr>
              <a:t> Örnek-Sayım Döküm Cetveli</a:t>
            </a:r>
          </a:p>
          <a:p>
            <a:pPr marL="514350" indent="-514350">
              <a:buFont typeface="+mj-lt"/>
              <a:buAutoNum type="arabicPeriod"/>
            </a:pPr>
            <a:r>
              <a:rPr lang="tr-TR" sz="2800" dirty="0">
                <a:latin typeface="Times New Roman" panose="02020603050405020304" pitchFamily="18" charset="0"/>
                <a:cs typeface="Times New Roman" panose="02020603050405020304" pitchFamily="18" charset="0"/>
              </a:rPr>
              <a:t>Ait Olduğu Yıl	: </a:t>
            </a:r>
            <a:r>
              <a:rPr lang="tr-TR" sz="2800" dirty="0" smtClean="0">
                <a:latin typeface="Times New Roman" panose="02020603050405020304" pitchFamily="18" charset="0"/>
                <a:cs typeface="Times New Roman" panose="02020603050405020304" pitchFamily="18" charset="0"/>
              </a:rPr>
              <a:t>2015</a:t>
            </a:r>
            <a:endParaRPr lang="tr-TR" sz="28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tr-TR" sz="2800" dirty="0">
                <a:latin typeface="Times New Roman" panose="02020603050405020304" pitchFamily="18" charset="0"/>
                <a:cs typeface="Times New Roman" panose="02020603050405020304" pitchFamily="18" charset="0"/>
              </a:rPr>
              <a:t>Hesap Kodu	: (Tüm hesaplar bazında liste çıkacak. 150-İlk madde ve malzemeler, 253-Tesis, Makine ve Cihazlar, 254-Taşıtlar Grubu, 255-Demirbaşlar</a:t>
            </a:r>
            <a:r>
              <a:rPr lang="tr-TR" sz="2800" dirty="0" smtClean="0">
                <a:latin typeface="Times New Roman" panose="02020603050405020304" pitchFamily="18" charset="0"/>
                <a:cs typeface="Times New Roman" panose="02020603050405020304" pitchFamily="18" charset="0"/>
              </a:rPr>
              <a:t>)</a:t>
            </a:r>
          </a:p>
          <a:p>
            <a:pPr marL="0" indent="0">
              <a:buNone/>
            </a:pPr>
            <a:endParaRPr lang="tr-TR" sz="2800" dirty="0">
              <a:latin typeface="Times New Roman" panose="02020603050405020304" pitchFamily="18" charset="0"/>
              <a:cs typeface="Times New Roman" panose="02020603050405020304" pitchFamily="18" charset="0"/>
            </a:endParaRPr>
          </a:p>
          <a:p>
            <a:pPr marL="0" indent="0">
              <a:buNone/>
            </a:pPr>
            <a:r>
              <a:rPr lang="tr-TR" sz="2800" dirty="0">
                <a:latin typeface="Times New Roman" panose="02020603050405020304" pitchFamily="18" charset="0"/>
                <a:cs typeface="Times New Roman" panose="02020603050405020304" pitchFamily="18" charset="0"/>
              </a:rPr>
              <a:t>Rapor		: Butonuna tıklanır ve çıktı alınır her hesap bazında</a:t>
            </a:r>
          </a:p>
          <a:p>
            <a:pPr marL="0" indent="0">
              <a:buNone/>
            </a:pPr>
            <a:endParaRPr lang="tr-TR" sz="2800" dirty="0"/>
          </a:p>
        </p:txBody>
      </p:sp>
      <p:sp>
        <p:nvSpPr>
          <p:cNvPr id="5" name="Slayt Numarası Yer Tutucusu 4"/>
          <p:cNvSpPr>
            <a:spLocks noGrp="1"/>
          </p:cNvSpPr>
          <p:nvPr>
            <p:ph type="sldNum" sz="quarter" idx="12"/>
          </p:nvPr>
        </p:nvSpPr>
        <p:spPr/>
        <p:style>
          <a:lnRef idx="1">
            <a:schemeClr val="accent1"/>
          </a:lnRef>
          <a:fillRef idx="3">
            <a:schemeClr val="accent1"/>
          </a:fillRef>
          <a:effectRef idx="2">
            <a:schemeClr val="accent1"/>
          </a:effectRef>
          <a:fontRef idx="minor">
            <a:schemeClr val="lt1"/>
          </a:fontRef>
        </p:style>
        <p:txBody>
          <a:bodyPr vert="horz" lIns="0" tIns="0" rIns="0" bIns="0" anchor="b"/>
          <a:lstStyle/>
          <a:p>
            <a:pPr algn="ctr"/>
            <a:fld id="{BD6CFADD-681B-4A19-B3EC-65FFE0226627}" type="slidenum">
              <a:rPr lang="tr-TR" sz="2000" b="1">
                <a:solidFill>
                  <a:schemeClr val="tx1"/>
                </a:solidFill>
              </a:rPr>
              <a:pPr algn="ctr"/>
              <a:t>9</a:t>
            </a:fld>
            <a:endParaRPr lang="tr-TR" sz="2000" b="1">
              <a:solidFill>
                <a:schemeClr val="tx1"/>
              </a:solidFill>
            </a:endParaRPr>
          </a:p>
        </p:txBody>
      </p:sp>
    </p:spTree>
    <p:extLst>
      <p:ext uri="{BB962C8B-B14F-4D97-AF65-F5344CB8AC3E}">
        <p14:creationId xmlns:p14="http://schemas.microsoft.com/office/powerpoint/2010/main" val="16458461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1256</TotalTime>
  <Words>2566</Words>
  <Application>Microsoft Office PowerPoint</Application>
  <PresentationFormat>Ekran Gösterisi (4:3)</PresentationFormat>
  <Paragraphs>306</Paragraphs>
  <Slides>37</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37</vt:i4>
      </vt:variant>
    </vt:vector>
  </HeadingPairs>
  <TitlesOfParts>
    <vt:vector size="44" baseType="lpstr">
      <vt:lpstr>Arial</vt:lpstr>
      <vt:lpstr>Calibri</vt:lpstr>
      <vt:lpstr>Constantia</vt:lpstr>
      <vt:lpstr>Tahoma</vt:lpstr>
      <vt:lpstr>Times New Roman</vt:lpstr>
      <vt:lpstr>Wingdings 2</vt:lpstr>
      <vt:lpstr>Akış</vt:lpstr>
      <vt:lpstr>TAŞINIR KAYIT VE YÖNETİM SİSTEMİ (TKYS) YIL SONU İŞ VE İŞLEMLERİ</vt:lpstr>
      <vt:lpstr>GİRİŞ</vt:lpstr>
      <vt:lpstr>UYARI</vt:lpstr>
      <vt:lpstr>UYARI</vt:lpstr>
      <vt:lpstr>2015 YIL SONU İŞLEMLERİ YAZISI EKTEDİR</vt:lpstr>
      <vt:lpstr>SAYIM KURULU</vt:lpstr>
      <vt:lpstr>Harcama Birimi Taşınır  Yönetim Hesabı Çıkartılması</vt:lpstr>
      <vt:lpstr>YIL SONU İŞLEMLERİ</vt:lpstr>
      <vt:lpstr>YIL SONU İŞLEMLERİ</vt:lpstr>
      <vt:lpstr>YIL SONU İŞLEMLERİ</vt:lpstr>
      <vt:lpstr>YIL SONU İŞLEMLERİ</vt:lpstr>
      <vt:lpstr>ŞİFRE İŞLEMLERİ</vt:lpstr>
      <vt:lpstr>ŞİFRE İŞLEMLERİ</vt:lpstr>
      <vt:lpstr>HYS YETKİSİ</vt:lpstr>
      <vt:lpstr>E-POSTA ADRESLERİ</vt:lpstr>
      <vt:lpstr>SATIN ALMA MI BAĞIŞ VE YARDIM MI</vt:lpstr>
      <vt:lpstr>SATIN ALMA MI BAĞIŞ VE YARDIM MI</vt:lpstr>
      <vt:lpstr>İL MEM veya ilçe mem DEN OKULUMUZA MALZEME VERİLDİ NE YAPMAMIZ GEREKİYOR</vt:lpstr>
      <vt:lpstr>ONAYLI TİFLERİN MUHASEBE YÖNÜ</vt:lpstr>
      <vt:lpstr>KBS DEN SONRA YAPILACAK İŞLEM</vt:lpstr>
      <vt:lpstr>Devretmede muhasebe işlemini hangi okulun yapacağı</vt:lpstr>
      <vt:lpstr> YERLEŞİM LOKASYONU HATASI</vt:lpstr>
      <vt:lpstr> Devretmede görünmeyen okul durumu</vt:lpstr>
      <vt:lpstr> TÜKETİM İŞLERİ</vt:lpstr>
      <vt:lpstr> BAYRAKLARIN DÜŞÜMÜ</vt:lpstr>
      <vt:lpstr> HURDAYA AYRILAN MALZEMELERİN DURUMU</vt:lpstr>
      <vt:lpstr> DİKKAT EDİLECEK HUSUSLAR</vt:lpstr>
      <vt:lpstr>KAYITTAN DÜŞME İŞLEMLERİ NASIL YAPILIR?</vt:lpstr>
      <vt:lpstr>KAYITTAN DÜŞME İŞLEMLERİ NASIL YAPILIR?</vt:lpstr>
      <vt:lpstr>KAYITTAN DÜŞME İŞLEMLERİ NASIL YAPILIR?</vt:lpstr>
      <vt:lpstr>Yıl Sonu İşlemlerimi beklemede olan işlemler uyarısı nedeniyle yapamıyorum. </vt:lpstr>
      <vt:lpstr>PARASAL LİMİTLER 2015</vt:lpstr>
      <vt:lpstr>PARASAL LİMİTLER 2015</vt:lpstr>
      <vt:lpstr>PARASAL LİMİTLER 2015</vt:lpstr>
      <vt:lpstr>BİLGİ</vt:lpstr>
      <vt:lpstr>BİLGİ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Bayram KESER</dc:creator>
  <cp:lastModifiedBy>Müdür Bey</cp:lastModifiedBy>
  <cp:revision>309</cp:revision>
  <dcterms:created xsi:type="dcterms:W3CDTF">2013-03-31T17:52:12Z</dcterms:created>
  <dcterms:modified xsi:type="dcterms:W3CDTF">2015-12-18T06:37:33Z</dcterms:modified>
</cp:coreProperties>
</file>